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24"/>
  </p:notesMasterIdLst>
  <p:sldIdLst>
    <p:sldId id="337" r:id="rId4"/>
    <p:sldId id="333" r:id="rId5"/>
    <p:sldId id="331" r:id="rId6"/>
    <p:sldId id="257" r:id="rId7"/>
    <p:sldId id="259" r:id="rId8"/>
    <p:sldId id="261" r:id="rId9"/>
    <p:sldId id="266" r:id="rId10"/>
    <p:sldId id="292" r:id="rId11"/>
    <p:sldId id="397" r:id="rId12"/>
    <p:sldId id="398" r:id="rId13"/>
    <p:sldId id="406" r:id="rId14"/>
    <p:sldId id="410" r:id="rId15"/>
    <p:sldId id="258" r:id="rId16"/>
    <p:sldId id="412" r:id="rId17"/>
    <p:sldId id="422" r:id="rId18"/>
    <p:sldId id="415" r:id="rId19"/>
    <p:sldId id="419" r:id="rId20"/>
    <p:sldId id="420" r:id="rId21"/>
    <p:sldId id="417" r:id="rId22"/>
    <p:sldId id="423" r:id="rId23"/>
  </p:sldIdLst>
  <p:sldSz cx="9144000" cy="6858000" type="screen4x3"/>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111" d="100"/>
          <a:sy n="111" d="100"/>
        </p:scale>
        <p:origin x="1650" y="108"/>
      </p:cViewPr>
      <p:guideLst/>
    </p:cSldViewPr>
  </p:slideViewPr>
  <p:notesTextViewPr>
    <p:cViewPr>
      <p:scale>
        <a:sx n="3" d="2"/>
        <a:sy n="3" d="2"/>
      </p:scale>
      <p:origin x="0" y="0"/>
    </p:cViewPr>
  </p:notesTextViewPr>
  <p:sorterViewPr>
    <p:cViewPr>
      <p:scale>
        <a:sx n="100" d="100"/>
        <a:sy n="100" d="100"/>
      </p:scale>
      <p:origin x="0" y="-7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uri, Bindu" userId="db4bcd43-838f-410e-b8fb-a76a8a6e4c0a" providerId="ADAL" clId="{4D8C8C9D-38A6-4D50-9F44-78F5DE7FC77A}"/>
    <pc:docChg chg="modSld">
      <pc:chgData name="Nanduri, Bindu" userId="db4bcd43-838f-410e-b8fb-a76a8a6e4c0a" providerId="ADAL" clId="{4D8C8C9D-38A6-4D50-9F44-78F5DE7FC77A}" dt="2024-05-20T22:28:47.704" v="16" actId="255"/>
      <pc:docMkLst>
        <pc:docMk/>
      </pc:docMkLst>
      <pc:sldChg chg="modSp mod">
        <pc:chgData name="Nanduri, Bindu" userId="db4bcd43-838f-410e-b8fb-a76a8a6e4c0a" providerId="ADAL" clId="{4D8C8C9D-38A6-4D50-9F44-78F5DE7FC77A}" dt="2024-05-20T22:22:52.896" v="10" actId="114"/>
        <pc:sldMkLst>
          <pc:docMk/>
          <pc:sldMk cId="1497379576" sldId="410"/>
        </pc:sldMkLst>
        <pc:spChg chg="mod">
          <ac:chgData name="Nanduri, Bindu" userId="db4bcd43-838f-410e-b8fb-a76a8a6e4c0a" providerId="ADAL" clId="{4D8C8C9D-38A6-4D50-9F44-78F5DE7FC77A}" dt="2024-05-20T22:22:52.896" v="10" actId="114"/>
          <ac:spMkLst>
            <pc:docMk/>
            <pc:sldMk cId="1497379576" sldId="410"/>
            <ac:spMk id="5" creationId="{98D384A7-521C-046B-35D8-1ADC3013FCF9}"/>
          </ac:spMkLst>
        </pc:spChg>
      </pc:sldChg>
      <pc:sldChg chg="modSp mod">
        <pc:chgData name="Nanduri, Bindu" userId="db4bcd43-838f-410e-b8fb-a76a8a6e4c0a" providerId="ADAL" clId="{4D8C8C9D-38A6-4D50-9F44-78F5DE7FC77A}" dt="2024-05-20T22:28:30.370" v="13" actId="1076"/>
        <pc:sldMkLst>
          <pc:docMk/>
          <pc:sldMk cId="1045164137" sldId="415"/>
        </pc:sldMkLst>
        <pc:spChg chg="mod">
          <ac:chgData name="Nanduri, Bindu" userId="db4bcd43-838f-410e-b8fb-a76a8a6e4c0a" providerId="ADAL" clId="{4D8C8C9D-38A6-4D50-9F44-78F5DE7FC77A}" dt="2024-05-20T22:28:30.370" v="13" actId="1076"/>
          <ac:spMkLst>
            <pc:docMk/>
            <pc:sldMk cId="1045164137" sldId="415"/>
            <ac:spMk id="3" creationId="{EE428005-D0D2-180C-56AB-2B199599E6AD}"/>
          </ac:spMkLst>
        </pc:spChg>
      </pc:sldChg>
      <pc:sldChg chg="modSp mod">
        <pc:chgData name="Nanduri, Bindu" userId="db4bcd43-838f-410e-b8fb-a76a8a6e4c0a" providerId="ADAL" clId="{4D8C8C9D-38A6-4D50-9F44-78F5DE7FC77A}" dt="2024-05-20T22:28:47.704" v="16" actId="255"/>
        <pc:sldMkLst>
          <pc:docMk/>
          <pc:sldMk cId="3979938501" sldId="422"/>
        </pc:sldMkLst>
        <pc:spChg chg="mod">
          <ac:chgData name="Nanduri, Bindu" userId="db4bcd43-838f-410e-b8fb-a76a8a6e4c0a" providerId="ADAL" clId="{4D8C8C9D-38A6-4D50-9F44-78F5DE7FC77A}" dt="2024-05-20T22:28:47.704" v="16" actId="255"/>
          <ac:spMkLst>
            <pc:docMk/>
            <pc:sldMk cId="3979938501" sldId="422"/>
            <ac:spMk id="7" creationId="{85E74A40-9E70-6AC4-54C4-C7F9401FC45B}"/>
          </ac:spMkLst>
        </pc:spChg>
        <pc:spChg chg="mod">
          <ac:chgData name="Nanduri, Bindu" userId="db4bcd43-838f-410e-b8fb-a76a8a6e4c0a" providerId="ADAL" clId="{4D8C8C9D-38A6-4D50-9F44-78F5DE7FC77A}" dt="2024-05-20T22:28:42.154" v="15" actId="1076"/>
          <ac:spMkLst>
            <pc:docMk/>
            <pc:sldMk cId="3979938501" sldId="422"/>
            <ac:spMk id="12" creationId="{51E9C8F5-9037-E7A9-2E99-A25B1F6C182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7231"/>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7231"/>
          </a:xfrm>
          <a:prstGeom prst="rect">
            <a:avLst/>
          </a:prstGeom>
        </p:spPr>
        <p:txBody>
          <a:bodyPr vert="horz" lIns="93360" tIns="46680" rIns="93360" bIns="46680" rtlCol="0"/>
          <a:lstStyle>
            <a:lvl1pPr algn="r">
              <a:defRPr sz="1200"/>
            </a:lvl1pPr>
          </a:lstStyle>
          <a:p>
            <a:fld id="{6B53592B-B33B-40D6-8BD5-DEFFE779632F}" type="datetimeFigureOut">
              <a:rPr lang="en-US" smtClean="0"/>
              <a:t>5/20/2024</a:t>
            </a:fld>
            <a:endParaRPr lang="en-US"/>
          </a:p>
        </p:txBody>
      </p:sp>
      <p:sp>
        <p:nvSpPr>
          <p:cNvPr id="4" name="Slide Image Placeholder 3"/>
          <p:cNvSpPr>
            <a:spLocks noGrp="1" noRot="1" noChangeAspect="1"/>
          </p:cNvSpPr>
          <p:nvPr>
            <p:ph type="sldImg" idx="2"/>
          </p:nvPr>
        </p:nvSpPr>
        <p:spPr>
          <a:xfrm>
            <a:off x="1417638" y="1163638"/>
            <a:ext cx="4191000" cy="314325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6"/>
            <a:ext cx="3044719" cy="467230"/>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6"/>
            <a:ext cx="3044719" cy="467230"/>
          </a:xfrm>
          <a:prstGeom prst="rect">
            <a:avLst/>
          </a:prstGeom>
        </p:spPr>
        <p:txBody>
          <a:bodyPr vert="horz" lIns="93360" tIns="46680" rIns="93360" bIns="46680" rtlCol="0" anchor="b"/>
          <a:lstStyle>
            <a:lvl1pPr algn="r">
              <a:defRPr sz="1200"/>
            </a:lvl1pPr>
          </a:lstStyle>
          <a:p>
            <a:fld id="{3B3B8EC2-3968-4303-8D01-9860CF52D29C}" type="slidenum">
              <a:rPr lang="en-US" smtClean="0"/>
              <a:t>‹#›</a:t>
            </a:fld>
            <a:endParaRPr lang="en-US"/>
          </a:p>
        </p:txBody>
      </p:sp>
    </p:spTree>
    <p:extLst>
      <p:ext uri="{BB962C8B-B14F-4D97-AF65-F5344CB8AC3E}">
        <p14:creationId xmlns:p14="http://schemas.microsoft.com/office/powerpoint/2010/main" val="2307930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 analytical phase – sample collection and handling </a:t>
            </a:r>
          </a:p>
          <a:p>
            <a:r>
              <a:rPr lang="en-US" dirty="0"/>
              <a:t>- inappropriate test request </a:t>
            </a:r>
          </a:p>
          <a:p>
            <a:r>
              <a:rPr lang="en-US" dirty="0"/>
              <a:t>- misidentification of sample </a:t>
            </a:r>
          </a:p>
          <a:p>
            <a:r>
              <a:rPr lang="en-US" dirty="0"/>
              <a:t>- collection</a:t>
            </a:r>
          </a:p>
          <a:p>
            <a:r>
              <a:rPr lang="en-US" dirty="0"/>
              <a:t>- storage and transportation </a:t>
            </a:r>
          </a:p>
          <a:p>
            <a:endParaRPr lang="en-US" dirty="0"/>
          </a:p>
          <a:p>
            <a:r>
              <a:rPr lang="en-US" dirty="0"/>
              <a:t>Analytical – performance of the diagnostic test </a:t>
            </a:r>
          </a:p>
          <a:p>
            <a:r>
              <a:rPr lang="en-US" dirty="0"/>
              <a:t>- equipment malfunction </a:t>
            </a:r>
          </a:p>
          <a:p>
            <a:r>
              <a:rPr lang="en-US" dirty="0"/>
              <a:t>-sample mix up </a:t>
            </a:r>
          </a:p>
          <a:p>
            <a:r>
              <a:rPr lang="en-US" dirty="0"/>
              <a:t>- quality control failure</a:t>
            </a:r>
          </a:p>
          <a:p>
            <a:endParaRPr lang="en-US" dirty="0"/>
          </a:p>
          <a:p>
            <a:r>
              <a:rPr lang="en-US" dirty="0"/>
              <a:t>Post analytical – test result reporting and interpretation </a:t>
            </a:r>
          </a:p>
          <a:p>
            <a:r>
              <a:rPr lang="en-US" dirty="0"/>
              <a:t>-excessive  turnaround time </a:t>
            </a:r>
          </a:p>
          <a:p>
            <a:r>
              <a:rPr lang="en-US" dirty="0"/>
              <a:t>- improper data entry </a:t>
            </a:r>
          </a:p>
          <a:p>
            <a:r>
              <a:rPr lang="en-US" dirty="0"/>
              <a:t>- loss of </a:t>
            </a:r>
            <a:r>
              <a:rPr lang="en-US" dirty="0" err="1"/>
              <a:t>followup</a:t>
            </a:r>
            <a:r>
              <a:rPr lang="en-US" dirty="0"/>
              <a:t> </a:t>
            </a:r>
          </a:p>
        </p:txBody>
      </p:sp>
      <p:sp>
        <p:nvSpPr>
          <p:cNvPr id="4" name="Slide Number Placeholder 3"/>
          <p:cNvSpPr>
            <a:spLocks noGrp="1"/>
          </p:cNvSpPr>
          <p:nvPr>
            <p:ph type="sldNum" sz="quarter" idx="5"/>
          </p:nvPr>
        </p:nvSpPr>
        <p:spPr/>
        <p:txBody>
          <a:bodyPr/>
          <a:lstStyle/>
          <a:p>
            <a:fld id="{4B5F69FC-F44C-4B71-A706-EDFE31797B06}" type="slidenum">
              <a:rPr lang="en-US" smtClean="0"/>
              <a:t>7</a:t>
            </a:fld>
            <a:endParaRPr lang="en-US"/>
          </a:p>
        </p:txBody>
      </p:sp>
    </p:spTree>
    <p:extLst>
      <p:ext uri="{BB962C8B-B14F-4D97-AF65-F5344CB8AC3E}">
        <p14:creationId xmlns:p14="http://schemas.microsoft.com/office/powerpoint/2010/main" val="196590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40617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323480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227770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452445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260642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all people to this slide!!! </a:t>
            </a:r>
          </a:p>
        </p:txBody>
      </p:sp>
      <p:sp>
        <p:nvSpPr>
          <p:cNvPr id="4" name="Slide Number Placeholder 3"/>
          <p:cNvSpPr>
            <a:spLocks noGrp="1"/>
          </p:cNvSpPr>
          <p:nvPr>
            <p:ph type="sldNum" sz="quarter" idx="5"/>
          </p:nvPr>
        </p:nvSpPr>
        <p:spPr/>
        <p:txBody>
          <a:bodyPr/>
          <a:lstStyle/>
          <a:p>
            <a:pPr defTabSz="933602">
              <a:defRPr/>
            </a:pPr>
            <a:fld id="{15CBC0BD-AAE3-4F4C-8A30-0D667E1BB97F}" type="slidenum">
              <a:rPr lang="en-US" sz="1300">
                <a:solidFill>
                  <a:prstClr val="black"/>
                </a:solidFill>
                <a:latin typeface="Calibri" panose="020F0502020204030204"/>
              </a:rPr>
              <a:pPr defTabSz="933602">
                <a:defRPr/>
              </a:pPr>
              <a:t>8</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91594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defTabSz="466801" fontAlgn="base">
              <a:spcBef>
                <a:spcPct val="0"/>
              </a:spcBef>
              <a:spcAft>
                <a:spcPct val="0"/>
              </a:spcAft>
              <a:defRPr/>
            </a:pPr>
            <a:fld id="{FC353B2C-99A9-4CFA-841A-807CD0D23F11}" type="slidenum">
              <a:rPr lang="en-US" altLang="en-US">
                <a:solidFill>
                  <a:prstClr val="black"/>
                </a:solidFill>
              </a:rPr>
              <a:pPr defTabSz="466801" fontAlgn="base">
                <a:spcBef>
                  <a:spcPct val="0"/>
                </a:spcBef>
                <a:spcAft>
                  <a:spcPct val="0"/>
                </a:spcAft>
                <a:defRPr/>
              </a:pPr>
              <a:t>9</a:t>
            </a:fld>
            <a:endParaRPr lang="en-US" altLang="en-US">
              <a:solidFill>
                <a:prstClr val="black"/>
              </a:solidFill>
            </a:endParaRPr>
          </a:p>
        </p:txBody>
      </p:sp>
    </p:spTree>
    <p:extLst>
      <p:ext uri="{BB962C8B-B14F-4D97-AF65-F5344CB8AC3E}">
        <p14:creationId xmlns:p14="http://schemas.microsoft.com/office/powerpoint/2010/main" val="166746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defTabSz="466801" fontAlgn="base">
              <a:spcBef>
                <a:spcPct val="0"/>
              </a:spcBef>
              <a:spcAft>
                <a:spcPct val="0"/>
              </a:spcAft>
              <a:defRPr/>
            </a:pPr>
            <a:fld id="{FC353B2C-99A9-4CFA-841A-807CD0D23F11}" type="slidenum">
              <a:rPr lang="en-US" altLang="en-US">
                <a:solidFill>
                  <a:prstClr val="black"/>
                </a:solidFill>
              </a:rPr>
              <a:pPr defTabSz="466801" fontAlgn="base">
                <a:spcBef>
                  <a:spcPct val="0"/>
                </a:spcBef>
                <a:spcAft>
                  <a:spcPct val="0"/>
                </a:spcAft>
                <a:defRPr/>
              </a:pPr>
              <a:t>10</a:t>
            </a:fld>
            <a:endParaRPr lang="en-US" altLang="en-US">
              <a:solidFill>
                <a:prstClr val="black"/>
              </a:solidFill>
            </a:endParaRPr>
          </a:p>
        </p:txBody>
      </p:sp>
    </p:spTree>
    <p:extLst>
      <p:ext uri="{BB962C8B-B14F-4D97-AF65-F5344CB8AC3E}">
        <p14:creationId xmlns:p14="http://schemas.microsoft.com/office/powerpoint/2010/main" val="6625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A56DC-DA91-76EE-8505-23F7CD0D0B9C}"/>
            </a:ext>
          </a:extLst>
        </p:cNvPr>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0E392364-2109-F89C-5E0D-D5DE9E4F0B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8F468ABB-2955-6CAC-E5AE-6108A42C8E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a:extLst>
              <a:ext uri="{FF2B5EF4-FFF2-40B4-BE49-F238E27FC236}">
                <a16:creationId xmlns:a16="http://schemas.microsoft.com/office/drawing/2014/main" id="{B12AE864-AF06-9B96-C690-E0175B1F4D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defTabSz="466801" fontAlgn="base">
              <a:spcBef>
                <a:spcPct val="0"/>
              </a:spcBef>
              <a:spcAft>
                <a:spcPct val="0"/>
              </a:spcAft>
              <a:defRPr/>
            </a:pPr>
            <a:fld id="{FC353B2C-99A9-4CFA-841A-807CD0D23F11}" type="slidenum">
              <a:rPr lang="en-US" altLang="en-US">
                <a:solidFill>
                  <a:prstClr val="black"/>
                </a:solidFill>
              </a:rPr>
              <a:pPr defTabSz="466801" fontAlgn="base">
                <a:spcBef>
                  <a:spcPct val="0"/>
                </a:spcBef>
                <a:spcAft>
                  <a:spcPct val="0"/>
                </a:spcAft>
                <a:defRPr/>
              </a:pPr>
              <a:t>11</a:t>
            </a:fld>
            <a:endParaRPr lang="en-US" altLang="en-US">
              <a:solidFill>
                <a:prstClr val="black"/>
              </a:solidFill>
            </a:endParaRPr>
          </a:p>
        </p:txBody>
      </p:sp>
    </p:spTree>
    <p:extLst>
      <p:ext uri="{BB962C8B-B14F-4D97-AF65-F5344CB8AC3E}">
        <p14:creationId xmlns:p14="http://schemas.microsoft.com/office/powerpoint/2010/main" val="121905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A56DC-DA91-76EE-8505-23F7CD0D0B9C}"/>
            </a:ext>
          </a:extLst>
        </p:cNvPr>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0E392364-2109-F89C-5E0D-D5DE9E4F0B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8F468ABB-2955-6CAC-E5AE-6108A42C8E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a:extLst>
              <a:ext uri="{FF2B5EF4-FFF2-40B4-BE49-F238E27FC236}">
                <a16:creationId xmlns:a16="http://schemas.microsoft.com/office/drawing/2014/main" id="{B12AE864-AF06-9B96-C690-E0175B1F4D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defTabSz="466801" fontAlgn="base">
              <a:spcBef>
                <a:spcPct val="0"/>
              </a:spcBef>
              <a:spcAft>
                <a:spcPct val="0"/>
              </a:spcAft>
              <a:defRPr/>
            </a:pPr>
            <a:fld id="{FC353B2C-99A9-4CFA-841A-807CD0D23F11}" type="slidenum">
              <a:rPr lang="en-US" altLang="en-US">
                <a:solidFill>
                  <a:prstClr val="black"/>
                </a:solidFill>
              </a:rPr>
              <a:pPr defTabSz="466801" fontAlgn="base">
                <a:spcBef>
                  <a:spcPct val="0"/>
                </a:spcBef>
                <a:spcAft>
                  <a:spcPct val="0"/>
                </a:spcAft>
                <a:defRPr/>
              </a:pPr>
              <a:t>12</a:t>
            </a:fld>
            <a:endParaRPr lang="en-US" altLang="en-US">
              <a:solidFill>
                <a:prstClr val="black"/>
              </a:solidFill>
            </a:endParaRPr>
          </a:p>
        </p:txBody>
      </p:sp>
    </p:spTree>
    <p:extLst>
      <p:ext uri="{BB962C8B-B14F-4D97-AF65-F5344CB8AC3E}">
        <p14:creationId xmlns:p14="http://schemas.microsoft.com/office/powerpoint/2010/main" val="415283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870577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22420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4338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68114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75038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57555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40079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56B1D-77EF-B547-94EA-813574AA1D5D}"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214245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756B1D-77EF-B547-94EA-813574AA1D5D}"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654632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756B1D-77EF-B547-94EA-813574AA1D5D}"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192486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756B1D-77EF-B547-94EA-813574AA1D5D}" type="datetimeFigureOut">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440104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56B1D-77EF-B547-94EA-813574AA1D5D}" type="datetimeFigureOut">
              <a:rPr lang="en-US" smtClean="0"/>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4079647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9756B1D-77EF-B547-94EA-813574AA1D5D}"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51400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07" y="637303"/>
            <a:ext cx="7886700" cy="1047751"/>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690505"/>
            <a:ext cx="7886700" cy="45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1031807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9756B1D-77EF-B547-94EA-813574AA1D5D}"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1841649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826228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1717545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31782" y="569313"/>
            <a:ext cx="5655018" cy="2040759"/>
          </a:xfrm>
        </p:spPr>
        <p:txBody>
          <a:bodyPr/>
          <a:lstStyle/>
          <a:p>
            <a:r>
              <a:rPr lang="en-US"/>
              <a:t>Click to edit Master </a:t>
            </a:r>
            <a:br>
              <a:rPr lang="en-US"/>
            </a:br>
            <a:r>
              <a:rPr lang="en-US"/>
              <a:t>title style</a:t>
            </a:r>
          </a:p>
        </p:txBody>
      </p:sp>
      <p:sp>
        <p:nvSpPr>
          <p:cNvPr id="3" name="Subtitle 2"/>
          <p:cNvSpPr>
            <a:spLocks noGrp="1"/>
          </p:cNvSpPr>
          <p:nvPr>
            <p:ph type="subTitle" idx="1"/>
          </p:nvPr>
        </p:nvSpPr>
        <p:spPr>
          <a:xfrm>
            <a:off x="3031783" y="2890348"/>
            <a:ext cx="5655017" cy="2748455"/>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8" name="Picture Placeholder 2"/>
          <p:cNvSpPr>
            <a:spLocks noGrp="1"/>
          </p:cNvSpPr>
          <p:nvPr>
            <p:ph type="pic" idx="14"/>
          </p:nvPr>
        </p:nvSpPr>
        <p:spPr>
          <a:xfrm>
            <a:off x="0" y="2"/>
            <a:ext cx="2758966" cy="5940101"/>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Tree>
    <p:extLst>
      <p:ext uri="{BB962C8B-B14F-4D97-AF65-F5344CB8AC3E}">
        <p14:creationId xmlns:p14="http://schemas.microsoft.com/office/powerpoint/2010/main" val="1958346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38" y="274639"/>
            <a:ext cx="8123462" cy="1143000"/>
          </a:xfrm>
        </p:spPr>
        <p:txBody>
          <a:bodyPr/>
          <a:lstStyle/>
          <a:p>
            <a:r>
              <a:rPr lang="en-US"/>
              <a:t>Click to edit Master title style</a:t>
            </a:r>
          </a:p>
        </p:txBody>
      </p:sp>
      <p:sp>
        <p:nvSpPr>
          <p:cNvPr id="3" name="Content Placeholder 2"/>
          <p:cNvSpPr>
            <a:spLocks noGrp="1"/>
          </p:cNvSpPr>
          <p:nvPr>
            <p:ph idx="1"/>
          </p:nvPr>
        </p:nvSpPr>
        <p:spPr>
          <a:xfrm>
            <a:off x="563338" y="1600201"/>
            <a:ext cx="8123462" cy="3950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2"/>
          <p:cNvSpPr>
            <a:spLocks noGrp="1"/>
          </p:cNvSpPr>
          <p:nvPr>
            <p:ph type="pic" idx="13"/>
          </p:nvPr>
        </p:nvSpPr>
        <p:spPr>
          <a:xfrm>
            <a:off x="6234387" y="1600203"/>
            <a:ext cx="2452414" cy="2988015"/>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Tree>
    <p:extLst>
      <p:ext uri="{BB962C8B-B14F-4D97-AF65-F5344CB8AC3E}">
        <p14:creationId xmlns:p14="http://schemas.microsoft.com/office/powerpoint/2010/main" val="3434443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403" y="4501931"/>
            <a:ext cx="7675313" cy="1267044"/>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819402" y="3011380"/>
            <a:ext cx="7675314" cy="139552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8" name="Picture Placeholder 2"/>
          <p:cNvSpPr>
            <a:spLocks noGrp="1"/>
          </p:cNvSpPr>
          <p:nvPr>
            <p:ph type="pic" idx="13"/>
          </p:nvPr>
        </p:nvSpPr>
        <p:spPr>
          <a:xfrm>
            <a:off x="819402" y="378939"/>
            <a:ext cx="7675313" cy="2417007"/>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Tree>
    <p:extLst>
      <p:ext uri="{BB962C8B-B14F-4D97-AF65-F5344CB8AC3E}">
        <p14:creationId xmlns:p14="http://schemas.microsoft.com/office/powerpoint/2010/main" val="740653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9459" y="274639"/>
            <a:ext cx="8287342" cy="1143000"/>
          </a:xfrm>
        </p:spPr>
        <p:txBody>
          <a:bodyPr/>
          <a:lstStyle/>
          <a:p>
            <a:r>
              <a:rPr lang="en-US"/>
              <a:t>Click to edit Master title style</a:t>
            </a:r>
          </a:p>
        </p:txBody>
      </p:sp>
      <p:sp>
        <p:nvSpPr>
          <p:cNvPr id="3" name="Content Placeholder 2"/>
          <p:cNvSpPr>
            <a:spLocks noGrp="1"/>
          </p:cNvSpPr>
          <p:nvPr>
            <p:ph sz="half" idx="1"/>
          </p:nvPr>
        </p:nvSpPr>
        <p:spPr>
          <a:xfrm>
            <a:off x="399459" y="1600203"/>
            <a:ext cx="4097003" cy="40838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32040" y="1600203"/>
            <a:ext cx="3954763" cy="40838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3448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58966" y="274639"/>
            <a:ext cx="5927834" cy="741363"/>
          </a:xfrm>
        </p:spPr>
        <p:txBody>
          <a:bodyPr>
            <a:noAutofit/>
          </a:bodyPr>
          <a:lstStyle>
            <a:lvl1pPr>
              <a:defRPr sz="2850"/>
            </a:lvl1pPr>
          </a:lstStyle>
          <a:p>
            <a:r>
              <a:rPr lang="en-US"/>
              <a:t>Click to edit Master title style</a:t>
            </a:r>
          </a:p>
        </p:txBody>
      </p:sp>
      <p:sp>
        <p:nvSpPr>
          <p:cNvPr id="3" name="Text Placeholder 2"/>
          <p:cNvSpPr>
            <a:spLocks noGrp="1"/>
          </p:cNvSpPr>
          <p:nvPr>
            <p:ph type="body" idx="1"/>
          </p:nvPr>
        </p:nvSpPr>
        <p:spPr>
          <a:xfrm>
            <a:off x="2758966" y="1215234"/>
            <a:ext cx="299544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758966" y="1854994"/>
            <a:ext cx="2995448" cy="385979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29587" y="1215234"/>
            <a:ext cx="2757214"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929587" y="1854994"/>
            <a:ext cx="2757214" cy="385979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p:cNvSpPr>
            <a:spLocks noGrp="1"/>
          </p:cNvSpPr>
          <p:nvPr>
            <p:ph type="pic" idx="13"/>
          </p:nvPr>
        </p:nvSpPr>
        <p:spPr>
          <a:xfrm>
            <a:off x="155268" y="274639"/>
            <a:ext cx="2452414" cy="2623723"/>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12" name="Picture Placeholder 2"/>
          <p:cNvSpPr>
            <a:spLocks noGrp="1"/>
          </p:cNvSpPr>
          <p:nvPr>
            <p:ph type="pic" idx="14"/>
          </p:nvPr>
        </p:nvSpPr>
        <p:spPr>
          <a:xfrm>
            <a:off x="155268" y="3116479"/>
            <a:ext cx="2452414" cy="2598308"/>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Tree>
    <p:extLst>
      <p:ext uri="{BB962C8B-B14F-4D97-AF65-F5344CB8AC3E}">
        <p14:creationId xmlns:p14="http://schemas.microsoft.com/office/powerpoint/2010/main" val="39514264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770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216723" y="348214"/>
            <a:ext cx="3890524" cy="5233432"/>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7" name="Content Placeholder 2"/>
          <p:cNvSpPr>
            <a:spLocks noGrp="1"/>
          </p:cNvSpPr>
          <p:nvPr>
            <p:ph idx="1"/>
          </p:nvPr>
        </p:nvSpPr>
        <p:spPr>
          <a:xfrm>
            <a:off x="4363310" y="348216"/>
            <a:ext cx="4435005" cy="530512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45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12702448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0901" y="273051"/>
            <a:ext cx="5050305" cy="1162051"/>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5964623" y="273054"/>
            <a:ext cx="2722179" cy="53802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0901" y="1435104"/>
            <a:ext cx="5050305" cy="4218235"/>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8199222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7704" y="4800601"/>
            <a:ext cx="7939097"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747704" y="402900"/>
            <a:ext cx="7939097" cy="432467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747704" y="5367340"/>
            <a:ext cx="7939097" cy="43962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410237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g.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19707"/>
            <a:ext cx="9144000" cy="6877707"/>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3981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585117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636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684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401087" y="430146"/>
            <a:ext cx="8397229" cy="5182226"/>
          </a:xfrm>
          <a:solidFill>
            <a:srgbClr val="545651"/>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Tree>
    <p:extLst>
      <p:ext uri="{BB962C8B-B14F-4D97-AF65-F5344CB8AC3E}">
        <p14:creationId xmlns:p14="http://schemas.microsoft.com/office/powerpoint/2010/main" val="16651002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9" name="Rectangle"/>
          <p:cNvSpPr/>
          <p:nvPr/>
        </p:nvSpPr>
        <p:spPr>
          <a:xfrm>
            <a:off x="-773" y="-17829"/>
            <a:ext cx="9145088" cy="1109855"/>
          </a:xfrm>
          <a:prstGeom prst="rect">
            <a:avLst/>
          </a:prstGeom>
          <a:solidFill>
            <a:srgbClr val="712D3D"/>
          </a:solidFill>
          <a:ln w="12700">
            <a:miter lim="400000"/>
          </a:ln>
          <a:effectLst>
            <a:outerShdw blurRad="63500" dist="25400" dir="5400000" rotWithShape="0">
              <a:srgbClr val="929292">
                <a:alpha val="50000"/>
              </a:srgbClr>
            </a:outerShdw>
          </a:effectLst>
        </p:spPr>
        <p:txBody>
          <a:bodyPr lIns="26789" tIns="26789" rIns="26789" bIns="26789" anchor="ctr"/>
          <a:lstStyle/>
          <a:p>
            <a:pPr defTabSz="308063">
              <a:defRPr sz="2200">
                <a:solidFill>
                  <a:srgbClr val="FFFFFF"/>
                </a:solidFill>
                <a:latin typeface="Helvetica Neue Medium"/>
                <a:ea typeface="Helvetica Neue Medium"/>
                <a:cs typeface="Helvetica Neue Medium"/>
                <a:sym typeface="Helvetica Neue Medium"/>
              </a:defRPr>
            </a:pPr>
            <a:endParaRPr sz="1160"/>
          </a:p>
        </p:txBody>
      </p:sp>
      <p:sp>
        <p:nvSpPr>
          <p:cNvPr id="150" name="Circle"/>
          <p:cNvSpPr/>
          <p:nvPr/>
        </p:nvSpPr>
        <p:spPr>
          <a:xfrm>
            <a:off x="8749505" y="6454855"/>
            <a:ext cx="328776" cy="328777"/>
          </a:xfrm>
          <a:prstGeom prst="ellipse">
            <a:avLst/>
          </a:prstGeom>
          <a:solidFill>
            <a:srgbClr val="D6D5D5"/>
          </a:solidFill>
          <a:ln w="12700">
            <a:miter lim="400000"/>
          </a:ln>
        </p:spPr>
        <p:txBody>
          <a:bodyPr lIns="26789" tIns="26789" rIns="26789" bIns="26789" anchor="ctr"/>
          <a:lstStyle/>
          <a:p>
            <a:pPr defTabSz="308063">
              <a:defRPr sz="2200">
                <a:solidFill>
                  <a:srgbClr val="FFFFFF"/>
                </a:solidFill>
                <a:latin typeface="Helvetica Neue Medium"/>
                <a:ea typeface="Helvetica Neue Medium"/>
                <a:cs typeface="Helvetica Neue Medium"/>
                <a:sym typeface="Helvetica Neue Medium"/>
              </a:defRPr>
            </a:pPr>
            <a:endParaRPr sz="1160"/>
          </a:p>
        </p:txBody>
      </p:sp>
      <p:sp>
        <p:nvSpPr>
          <p:cNvPr id="151" name="Title Text"/>
          <p:cNvSpPr txBox="1">
            <a:spLocks noGrp="1"/>
          </p:cNvSpPr>
          <p:nvPr>
            <p:ph type="title"/>
          </p:nvPr>
        </p:nvSpPr>
        <p:spPr>
          <a:xfrm>
            <a:off x="4601" y="-17829"/>
            <a:ext cx="9134799" cy="1109855"/>
          </a:xfrm>
          <a:prstGeom prst="rect">
            <a:avLst/>
          </a:prstGeom>
          <a:effectLst>
            <a:outerShdw blurRad="63500" dist="25400" dir="5400000" rotWithShape="0">
              <a:srgbClr val="000000">
                <a:alpha val="50000"/>
              </a:srgbClr>
            </a:outerShdw>
          </a:effectLst>
        </p:spPr>
        <p:txBody>
          <a:bodyPr anchor="ctr"/>
          <a:lstStyle>
            <a:lvl1pPr algn="ctr" defTabSz="308063">
              <a:lnSpc>
                <a:spcPct val="100000"/>
              </a:lnSpc>
              <a:defRPr sz="2531" b="0" spc="0">
                <a:solidFill>
                  <a:srgbClr val="FFFFFF"/>
                </a:solidFill>
                <a:latin typeface="凸版文久見出しゴシック エクストラボールド"/>
                <a:ea typeface="凸版文久見出しゴシック エクストラボールド"/>
                <a:cs typeface="凸版文久見出しゴシック エクストラボールド"/>
                <a:sym typeface="凸版文久見出しゴシック エクストラボールド"/>
              </a:defRPr>
            </a:lvl1pPr>
          </a:lstStyle>
          <a:p>
            <a:r>
              <a:t>Title Text</a:t>
            </a:r>
          </a:p>
        </p:txBody>
      </p:sp>
      <p:sp>
        <p:nvSpPr>
          <p:cNvPr id="152" name="Body Level One…"/>
          <p:cNvSpPr txBox="1">
            <a:spLocks noGrp="1"/>
          </p:cNvSpPr>
          <p:nvPr>
            <p:ph type="body" idx="1"/>
          </p:nvPr>
        </p:nvSpPr>
        <p:spPr>
          <a:xfrm>
            <a:off x="263703" y="1383604"/>
            <a:ext cx="8616594" cy="4668235"/>
          </a:xfrm>
          <a:prstGeom prst="rect">
            <a:avLst/>
          </a:prstGeom>
        </p:spPr>
        <p:txBody>
          <a:bodyPr anchor="ctr"/>
          <a:lstStyle>
            <a:lvl1pPr marL="234396" indent="-234396" defTabSz="308063">
              <a:lnSpc>
                <a:spcPct val="100000"/>
              </a:lnSpc>
              <a:spcBef>
                <a:spcPts val="1213"/>
              </a:spcBef>
              <a:buSzPct val="100000"/>
              <a:buChar char="๏"/>
              <a:defRPr sz="1688">
                <a:latin typeface="Times New Roman"/>
                <a:ea typeface="Times New Roman"/>
                <a:cs typeface="Times New Roman"/>
                <a:sym typeface="Times New Roman"/>
              </a:defRPr>
            </a:lvl1pPr>
            <a:lvl2pPr marL="386753" indent="-152357" defTabSz="308063">
              <a:lnSpc>
                <a:spcPct val="100000"/>
              </a:lnSpc>
              <a:spcBef>
                <a:spcPts val="1213"/>
              </a:spcBef>
              <a:buSzPct val="150000"/>
              <a:buChar char="-"/>
              <a:defRPr sz="1477">
                <a:latin typeface="Times New Roman"/>
                <a:ea typeface="Times New Roman"/>
                <a:cs typeface="Times New Roman"/>
                <a:sym typeface="Times New Roman"/>
              </a:defRPr>
            </a:lvl2pPr>
            <a:lvl3pPr marL="703188" indent="-234396" defTabSz="308063">
              <a:lnSpc>
                <a:spcPct val="100000"/>
              </a:lnSpc>
              <a:spcBef>
                <a:spcPts val="1213"/>
              </a:spcBef>
              <a:buSzPct val="145000"/>
              <a:defRPr sz="1477">
                <a:latin typeface="Times New Roman"/>
                <a:ea typeface="Times New Roman"/>
                <a:cs typeface="Times New Roman"/>
                <a:sym typeface="Times New Roman"/>
              </a:defRPr>
            </a:lvl3pPr>
            <a:lvl4pPr marL="937584" indent="-234396" defTabSz="308063">
              <a:lnSpc>
                <a:spcPct val="100000"/>
              </a:lnSpc>
              <a:spcBef>
                <a:spcPts val="1213"/>
              </a:spcBef>
              <a:buSzPct val="145000"/>
              <a:defRPr sz="1477">
                <a:latin typeface="Times New Roman"/>
                <a:ea typeface="Times New Roman"/>
                <a:cs typeface="Times New Roman"/>
                <a:sym typeface="Times New Roman"/>
              </a:defRPr>
            </a:lvl4pPr>
            <a:lvl5pPr marL="1171980" indent="-234396" defTabSz="308063">
              <a:lnSpc>
                <a:spcPct val="100000"/>
              </a:lnSpc>
              <a:spcBef>
                <a:spcPts val="1213"/>
              </a:spcBef>
              <a:buSzPct val="145000"/>
              <a:defRPr sz="1477">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8794272" y="6505227"/>
            <a:ext cx="239245" cy="228028"/>
          </a:xfrm>
          <a:prstGeom prst="rect">
            <a:avLst/>
          </a:prstGeom>
        </p:spPr>
        <p:txBody>
          <a:bodyPr anchor="t"/>
          <a:lstStyle>
            <a:lvl1pPr>
              <a:defRPr sz="844">
                <a:solidFill>
                  <a:srgbClr val="929292"/>
                </a:solidFill>
                <a:latin typeface="Helvetica Neue Light"/>
                <a:ea typeface="Helvetica Neue Light"/>
                <a:cs typeface="Helvetica Neue Light"/>
                <a:sym typeface="Helvetica Neue Light"/>
              </a:defRPr>
            </a:lvl1pPr>
          </a:lstStyle>
          <a:p>
            <a:fld id="{86CB4B4D-7CA3-9044-876B-883B54F8677D}" type="slidenum">
              <a:t>‹#›</a:t>
            </a:fld>
            <a:endParaRPr/>
          </a:p>
        </p:txBody>
      </p:sp>
      <p:pic>
        <p:nvPicPr>
          <p:cNvPr id="154" name="msstate_horizontal_maroon_wwhitebanner_spot.pdf" descr="msstate_horizontal_maroon_wwhitebanner_spot.pdf"/>
          <p:cNvPicPr>
            <a:picLocks noChangeAspect="1"/>
          </p:cNvPicPr>
          <p:nvPr/>
        </p:nvPicPr>
        <p:blipFill>
          <a:blip r:embed="rId2"/>
          <a:stretch>
            <a:fillRect/>
          </a:stretch>
        </p:blipFill>
        <p:spPr>
          <a:xfrm>
            <a:off x="104590" y="6343420"/>
            <a:ext cx="2880469" cy="491313"/>
          </a:xfrm>
          <a:prstGeom prst="rect">
            <a:avLst/>
          </a:prstGeom>
          <a:ln w="12700">
            <a:miter lim="400000"/>
          </a:ln>
        </p:spPr>
      </p:pic>
      <p:sp>
        <p:nvSpPr>
          <p:cNvPr id="155" name="Line"/>
          <p:cNvSpPr/>
          <p:nvPr/>
        </p:nvSpPr>
        <p:spPr>
          <a:xfrm>
            <a:off x="81" y="6306858"/>
            <a:ext cx="9143840" cy="1"/>
          </a:xfrm>
          <a:prstGeom prst="line">
            <a:avLst/>
          </a:prstGeom>
          <a:ln w="25400">
            <a:solidFill>
              <a:srgbClr val="712D3D"/>
            </a:solidFill>
            <a:miter lim="400000"/>
          </a:ln>
        </p:spPr>
        <p:txBody>
          <a:bodyPr lIns="26789" tIns="26789" rIns="26789" bIns="26789" anchor="ctr"/>
          <a:lstStyle/>
          <a:p>
            <a:endParaRPr sz="949"/>
          </a:p>
        </p:txBody>
      </p:sp>
    </p:spTree>
    <p:extLst>
      <p:ext uri="{BB962C8B-B14F-4D97-AF65-F5344CB8AC3E}">
        <p14:creationId xmlns:p14="http://schemas.microsoft.com/office/powerpoint/2010/main" val="146340133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8931" y="500062"/>
            <a:ext cx="7886700" cy="132556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98931"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148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136652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9380" y="58539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9380"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49380"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3558410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0304" y="722094"/>
            <a:ext cx="788670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935700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868200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14440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124373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3.png"/><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108" y="69621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5751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51944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51944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28610-23C7-401A-BC94-29C587A81523}" type="slidenum">
              <a:rPr lang="en-US" smtClean="0"/>
              <a:t>‹#›</a:t>
            </a:fld>
            <a:endParaRPr lang="en-US"/>
          </a:p>
        </p:txBody>
      </p:sp>
      <p:sp>
        <p:nvSpPr>
          <p:cNvPr id="7" name="Rectangle 6"/>
          <p:cNvSpPr/>
          <p:nvPr userDrawn="1"/>
        </p:nvSpPr>
        <p:spPr>
          <a:xfrm>
            <a:off x="0" y="743411"/>
            <a:ext cx="9144000" cy="45719"/>
          </a:xfrm>
          <a:prstGeom prst="rect">
            <a:avLst/>
          </a:prstGeom>
          <a:solidFill>
            <a:srgbClr val="712D3D"/>
          </a:solidFill>
          <a:ln>
            <a:solidFill>
              <a:srgbClr val="6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7"/>
          <p:cNvSpPr>
            <a:spLocks noChangeArrowheads="1"/>
          </p:cNvSpPr>
          <p:nvPr userDrawn="1"/>
        </p:nvSpPr>
        <p:spPr bwMode="auto">
          <a:xfrm>
            <a:off x="0" y="6553200"/>
            <a:ext cx="9144000" cy="304800"/>
          </a:xfrm>
          <a:prstGeom prst="rect">
            <a:avLst/>
          </a:prstGeom>
          <a:solidFill>
            <a:srgbClr val="712D3D">
              <a:alpha val="65000"/>
            </a:srgbClr>
          </a:solidFill>
          <a:ln w="9525">
            <a:noFill/>
            <a:miter lim="800000"/>
            <a:headEnd/>
            <a:tailEnd/>
          </a:ln>
          <a:effectLst/>
        </p:spPr>
        <p:txBody>
          <a:bodyPr wrap="none" anchor="ctr"/>
          <a:lstStyle/>
          <a:p>
            <a:pPr eaLnBrk="0" fontAlgn="base" hangingPunct="0">
              <a:spcBef>
                <a:spcPct val="0"/>
              </a:spcBef>
              <a:spcAft>
                <a:spcPct val="0"/>
              </a:spcAft>
              <a:defRPr/>
            </a:pPr>
            <a:endParaRPr lang="en-US" sz="2400">
              <a:solidFill>
                <a:srgbClr val="000000"/>
              </a:solidFill>
              <a:latin typeface="Arial" charset="0"/>
            </a:endParaRPr>
          </a:p>
        </p:txBody>
      </p:sp>
      <p:pic>
        <p:nvPicPr>
          <p:cNvPr id="10" name="Picture 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2401" y="6467120"/>
            <a:ext cx="1828799" cy="543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userDrawn="1"/>
        </p:nvPicPr>
        <p:blipFill>
          <a:blip r:embed="rId14"/>
          <a:stretch>
            <a:fillRect/>
          </a:stretch>
        </p:blipFill>
        <p:spPr>
          <a:xfrm>
            <a:off x="4652074" y="69261"/>
            <a:ext cx="4470842" cy="674150"/>
          </a:xfrm>
          <a:prstGeom prst="rect">
            <a:avLst/>
          </a:prstGeom>
        </p:spPr>
      </p:pic>
    </p:spTree>
    <p:extLst>
      <p:ext uri="{BB962C8B-B14F-4D97-AF65-F5344CB8AC3E}">
        <p14:creationId xmlns:p14="http://schemas.microsoft.com/office/powerpoint/2010/main" val="8801788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756B1D-77EF-B547-94EA-813574AA1D5D}" type="datetimeFigureOut">
              <a:rPr lang="en-US" smtClean="0"/>
              <a:t>5/20/2024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74498B8-0E46-2849-B705-35F1739C8ED8}" type="slidenum">
              <a:rPr lang="en-US" smtClean="0"/>
              <a:t>‹#›</a:t>
            </a:fld>
            <a:endParaRPr lang="en-US"/>
          </a:p>
        </p:txBody>
      </p:sp>
    </p:spTree>
    <p:extLst>
      <p:ext uri="{BB962C8B-B14F-4D97-AF65-F5344CB8AC3E}">
        <p14:creationId xmlns:p14="http://schemas.microsoft.com/office/powerpoint/2010/main" val="31797309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248" y="274639"/>
            <a:ext cx="800055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6248" y="1600201"/>
            <a:ext cx="8000552" cy="3950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3" y="5940103"/>
            <a:ext cx="9143998" cy="917899"/>
          </a:xfrm>
          <a:prstGeom prst="rect">
            <a:avLst/>
          </a:prstGeom>
          <a:solidFill>
            <a:srgbClr val="5D17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99865" y="6126166"/>
            <a:ext cx="3309760" cy="567851"/>
          </a:xfrm>
          <a:prstGeom prst="rect">
            <a:avLst/>
          </a:prstGeom>
        </p:spPr>
      </p:pic>
    </p:spTree>
    <p:extLst>
      <p:ext uri="{BB962C8B-B14F-4D97-AF65-F5344CB8AC3E}">
        <p14:creationId xmlns:p14="http://schemas.microsoft.com/office/powerpoint/2010/main" val="31303001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xStyles>
    <p:titleStyle>
      <a:lvl1pPr algn="ctr" defTabSz="342900" rtl="0" eaLnBrk="1" latinLnBrk="0" hangingPunct="1">
        <a:spcBef>
          <a:spcPct val="0"/>
        </a:spcBef>
        <a:buNone/>
        <a:defRPr sz="3300" kern="1200">
          <a:solidFill>
            <a:schemeClr val="tx2"/>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gif"/><Relationship Id="rId7" Type="http://schemas.openxmlformats.org/officeDocument/2006/relationships/image" Target="../media/image34.gif"/><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3.gif"/><Relationship Id="rId11" Type="http://schemas.openxmlformats.org/officeDocument/2006/relationships/image" Target="../media/image38.gif"/><Relationship Id="rId5" Type="http://schemas.openxmlformats.org/officeDocument/2006/relationships/image" Target="../media/image32.gif"/><Relationship Id="rId10" Type="http://schemas.openxmlformats.org/officeDocument/2006/relationships/image" Target="../media/image37.tif"/><Relationship Id="rId4" Type="http://schemas.openxmlformats.org/officeDocument/2006/relationships/image" Target="../media/image31.gif"/><Relationship Id="rId9" Type="http://schemas.openxmlformats.org/officeDocument/2006/relationships/image" Target="../media/image36.gi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9.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2720-75AF-2D75-8654-8775E3125DB3}"/>
              </a:ext>
            </a:extLst>
          </p:cNvPr>
          <p:cNvSpPr>
            <a:spLocks noGrp="1"/>
          </p:cNvSpPr>
          <p:nvPr>
            <p:ph type="ctrTitle"/>
          </p:nvPr>
        </p:nvSpPr>
        <p:spPr>
          <a:xfrm>
            <a:off x="133710" y="785933"/>
            <a:ext cx="8586438" cy="1155010"/>
          </a:xfrm>
        </p:spPr>
        <p:txBody>
          <a:bodyPr>
            <a:normAutofit fontScale="90000"/>
          </a:bodyPr>
          <a:lstStyle/>
          <a:p>
            <a:r>
              <a:rPr lang="en-US" sz="4000" dirty="0"/>
              <a:t>Diagnostic approaches for rapid detection of herd-level infections</a:t>
            </a:r>
          </a:p>
        </p:txBody>
      </p:sp>
      <p:sp>
        <p:nvSpPr>
          <p:cNvPr id="3" name="Subtitle 2">
            <a:extLst>
              <a:ext uri="{FF2B5EF4-FFF2-40B4-BE49-F238E27FC236}">
                <a16:creationId xmlns:a16="http://schemas.microsoft.com/office/drawing/2014/main" id="{3ECA15C4-E4E6-D90A-D73C-041D0FA09260}"/>
              </a:ext>
            </a:extLst>
          </p:cNvPr>
          <p:cNvSpPr>
            <a:spLocks noGrp="1"/>
          </p:cNvSpPr>
          <p:nvPr>
            <p:ph type="subTitle" idx="1"/>
          </p:nvPr>
        </p:nvSpPr>
        <p:spPr>
          <a:xfrm>
            <a:off x="1328470" y="5046248"/>
            <a:ext cx="7047780" cy="1655762"/>
          </a:xfrm>
        </p:spPr>
        <p:txBody>
          <a:bodyPr>
            <a:normAutofit/>
          </a:bodyPr>
          <a:lstStyle/>
          <a:p>
            <a:pPr algn="l"/>
            <a:r>
              <a:rPr lang="en-US" sz="1800" dirty="0"/>
              <a:t>David R. Smith, DVM, PhD, Dipl. ACVPM, Dipl. Epidemiology</a:t>
            </a:r>
          </a:p>
          <a:p>
            <a:pPr algn="l"/>
            <a:r>
              <a:rPr lang="en-US" sz="1800" dirty="0"/>
              <a:t>W. Isaac Jumper, DVM, PhD, Dipl. ACVPM</a:t>
            </a:r>
          </a:p>
          <a:p>
            <a:pPr algn="l"/>
            <a:r>
              <a:rPr lang="en-US" sz="1800" dirty="0"/>
              <a:t>Kimberly A. Woodruff, DVM, MS, Dipl. ACVPM, Dipl. Epidemiology</a:t>
            </a:r>
          </a:p>
          <a:p>
            <a:pPr algn="l"/>
            <a:r>
              <a:rPr lang="en-US" sz="1800" dirty="0"/>
              <a:t>Bindu Nanduri, PhD</a:t>
            </a:r>
          </a:p>
        </p:txBody>
      </p:sp>
      <p:sp>
        <p:nvSpPr>
          <p:cNvPr id="4" name="Slide Number Placeholder 3">
            <a:extLst>
              <a:ext uri="{FF2B5EF4-FFF2-40B4-BE49-F238E27FC236}">
                <a16:creationId xmlns:a16="http://schemas.microsoft.com/office/drawing/2014/main" id="{EEC6519F-178F-0A45-1B1E-1C6EB270EEF0}"/>
              </a:ext>
            </a:extLst>
          </p:cNvPr>
          <p:cNvSpPr>
            <a:spLocks noGrp="1"/>
          </p:cNvSpPr>
          <p:nvPr>
            <p:ph type="sldNum" sz="quarter" idx="12"/>
          </p:nvPr>
        </p:nvSpPr>
        <p:spPr/>
        <p:txBody>
          <a:bodyPr/>
          <a:lstStyle/>
          <a:p>
            <a:fld id="{86B28610-23C7-401A-BC94-29C587A81523}" type="slidenum">
              <a:rPr lang="en-US" smtClean="0"/>
              <a:t>1</a:t>
            </a:fld>
            <a:endParaRPr lang="en-US"/>
          </a:p>
        </p:txBody>
      </p:sp>
      <p:sp>
        <p:nvSpPr>
          <p:cNvPr id="5" name="Content Placeholder 2">
            <a:extLst>
              <a:ext uri="{FF2B5EF4-FFF2-40B4-BE49-F238E27FC236}">
                <a16:creationId xmlns:a16="http://schemas.microsoft.com/office/drawing/2014/main" id="{BDC95D08-D5F3-C617-37D5-A87C59C3F374}"/>
              </a:ext>
            </a:extLst>
          </p:cNvPr>
          <p:cNvSpPr txBox="1">
            <a:spLocks/>
          </p:cNvSpPr>
          <p:nvPr/>
        </p:nvSpPr>
        <p:spPr>
          <a:xfrm>
            <a:off x="-146649" y="1944271"/>
            <a:ext cx="9290649" cy="8334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Calibri" panose="020F0502020204030204" pitchFamily="34" charset="0"/>
                <a:ea typeface="Calibri" panose="020F0502020204030204" pitchFamily="34" charset="0"/>
                <a:cs typeface="Times New Roman" panose="02020603050405020304" pitchFamily="18" charset="0"/>
              </a:rPr>
              <a:t>Bovine anaplasmosis (BA) caused by the obligate intraerythrocytic, rickettsial organism </a:t>
            </a:r>
            <a:r>
              <a:rPr lang="en-US" sz="2000" i="1" dirty="0" err="1">
                <a:latin typeface="Calibri" panose="020F0502020204030204" pitchFamily="34" charset="0"/>
                <a:ea typeface="Calibri" panose="020F0502020204030204" pitchFamily="34" charset="0"/>
                <a:cs typeface="Times New Roman" panose="02020603050405020304" pitchFamily="18" charset="0"/>
              </a:rPr>
              <a:t>Anaplasma</a:t>
            </a:r>
            <a:r>
              <a:rPr lang="en-US" sz="2000" i="1" dirty="0">
                <a:latin typeface="Calibri" panose="020F0502020204030204" pitchFamily="34" charset="0"/>
                <a:ea typeface="Calibri" panose="020F0502020204030204" pitchFamily="34" charset="0"/>
                <a:cs typeface="Times New Roman" panose="02020603050405020304" pitchFamily="18" charset="0"/>
              </a:rPr>
              <a:t> </a:t>
            </a:r>
            <a:r>
              <a:rPr lang="en-US" sz="2000" i="1" dirty="0" err="1">
                <a:latin typeface="Calibri" panose="020F0502020204030204" pitchFamily="34" charset="0"/>
                <a:ea typeface="Calibri" panose="020F0502020204030204" pitchFamily="34" charset="0"/>
                <a:cs typeface="Times New Roman" panose="02020603050405020304" pitchFamily="18" charset="0"/>
              </a:rPr>
              <a:t>marginale</a:t>
            </a:r>
            <a:r>
              <a:rPr lang="en-US" sz="2000" dirty="0">
                <a:latin typeface="Calibri" panose="020F0502020204030204" pitchFamily="34" charset="0"/>
                <a:ea typeface="Calibri" panose="020F0502020204030204" pitchFamily="34" charset="0"/>
                <a:cs typeface="Times New Roman" panose="02020603050405020304" pitchFamily="18" charset="0"/>
              </a:rPr>
              <a:t> is endemic in tropical and sub-tropical regions globally</a:t>
            </a:r>
          </a:p>
          <a:p>
            <a:endParaRPr lang="en-US" sz="3600" dirty="0"/>
          </a:p>
        </p:txBody>
      </p:sp>
      <p:sp>
        <p:nvSpPr>
          <p:cNvPr id="7" name="TextBox 6">
            <a:extLst>
              <a:ext uri="{FF2B5EF4-FFF2-40B4-BE49-F238E27FC236}">
                <a16:creationId xmlns:a16="http://schemas.microsoft.com/office/drawing/2014/main" id="{3885BF66-FA71-EBF6-049B-D7F1ABBD2149}"/>
              </a:ext>
            </a:extLst>
          </p:cNvPr>
          <p:cNvSpPr txBox="1"/>
          <p:nvPr/>
        </p:nvSpPr>
        <p:spPr>
          <a:xfrm>
            <a:off x="330541" y="2676790"/>
            <a:ext cx="4521819" cy="1815882"/>
          </a:xfrm>
          <a:prstGeom prst="rect">
            <a:avLst/>
          </a:prstGeom>
          <a:noFill/>
        </p:spPr>
        <p:txBody>
          <a:bodyPr wrap="square">
            <a:spAutoFit/>
          </a:bodyPr>
          <a:lstStyle/>
          <a:p>
            <a:pPr marL="285750" indent="-28575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Estimated economic impact of $660 per clinically affected head in the United States</a:t>
            </a: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BA induces production losses through several means. Infections of adult naïve cattle result in anemia, abortion, and acute death</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I</a:t>
            </a:r>
            <a:r>
              <a:rPr lang="en-US" sz="1400" dirty="0">
                <a:effectLst/>
                <a:latin typeface="Calibri" panose="020F0502020204030204" pitchFamily="34" charset="0"/>
                <a:ea typeface="Calibri" panose="020F0502020204030204" pitchFamily="34" charset="0"/>
                <a:cs typeface="Times New Roman" panose="02020603050405020304" pitchFamily="18" charset="0"/>
              </a:rPr>
              <a:t>nfection of young calves</a:t>
            </a: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establishes an inapparent carrier state where the animal may serve as a reservoir for infection </a:t>
            </a:r>
          </a:p>
        </p:txBody>
      </p:sp>
      <p:pic>
        <p:nvPicPr>
          <p:cNvPr id="8" name="Picture 7" descr="A close-up of a microscope&#10;&#10;Description automatically generated">
            <a:extLst>
              <a:ext uri="{FF2B5EF4-FFF2-40B4-BE49-F238E27FC236}">
                <a16:creationId xmlns:a16="http://schemas.microsoft.com/office/drawing/2014/main" id="{5CDACF55-9106-BA0A-4A19-99EC59913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60" y="2681883"/>
            <a:ext cx="4067183" cy="2085735"/>
          </a:xfrm>
          <a:prstGeom prst="rect">
            <a:avLst/>
          </a:prstGeom>
        </p:spPr>
      </p:pic>
      <p:sp>
        <p:nvSpPr>
          <p:cNvPr id="9" name="TextBox 8">
            <a:extLst>
              <a:ext uri="{FF2B5EF4-FFF2-40B4-BE49-F238E27FC236}">
                <a16:creationId xmlns:a16="http://schemas.microsoft.com/office/drawing/2014/main" id="{C6EB1259-D777-3360-8816-D3FEB41541BA}"/>
              </a:ext>
            </a:extLst>
          </p:cNvPr>
          <p:cNvSpPr txBox="1"/>
          <p:nvPr/>
        </p:nvSpPr>
        <p:spPr>
          <a:xfrm>
            <a:off x="7471730" y="4537601"/>
            <a:ext cx="1560042" cy="246221"/>
          </a:xfrm>
          <a:prstGeom prst="rect">
            <a:avLst/>
          </a:prstGeom>
          <a:noFill/>
        </p:spPr>
        <p:txBody>
          <a:bodyPr wrap="none" rtlCol="0">
            <a:spAutoFit/>
          </a:bodyPr>
          <a:lstStyle/>
          <a:p>
            <a:r>
              <a:rPr lang="en-US" sz="1000" dirty="0"/>
              <a:t>https://news.okstate.edu/</a:t>
            </a:r>
          </a:p>
        </p:txBody>
      </p:sp>
    </p:spTree>
    <p:extLst>
      <p:ext uri="{BB962C8B-B14F-4D97-AF65-F5344CB8AC3E}">
        <p14:creationId xmlns:p14="http://schemas.microsoft.com/office/powerpoint/2010/main" val="42046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8CFCE-F3FF-1DC3-8466-14AEA219C035}"/>
              </a:ext>
            </a:extLst>
          </p:cNvPr>
          <p:cNvSpPr txBox="1"/>
          <p:nvPr/>
        </p:nvSpPr>
        <p:spPr>
          <a:xfrm>
            <a:off x="-15055" y="69373"/>
            <a:ext cx="9036424" cy="1200329"/>
          </a:xfrm>
          <a:prstGeom prst="rect">
            <a:avLst/>
          </a:prstGeom>
          <a:solidFill>
            <a:schemeClr val="bg1"/>
          </a:solidFill>
        </p:spPr>
        <p:txBody>
          <a:bodyPr wrap="square" rtlCol="0">
            <a:spAutoFit/>
          </a:bodyPr>
          <a:lstStyle/>
          <a:p>
            <a:pPr algn="ctr" defTabSz="342900"/>
            <a:r>
              <a:rPr lang="en-US" sz="2400" b="1" dirty="0">
                <a:solidFill>
                  <a:srgbClr val="5D1725"/>
                </a:solidFill>
              </a:rPr>
              <a:t>Preharvest Environmental and Management Drivers of Multi-Drug Resistance in  Major Bacterial Zoonotic Pathogens in Pastured Poultry Flocks</a:t>
            </a:r>
            <a:endParaRPr lang="en-US" sz="2400" b="1" dirty="0">
              <a:solidFill>
                <a:srgbClr val="5D1725"/>
              </a:solidFill>
              <a:cs typeface="Times New Roman" panose="02020603050405020304" pitchFamily="18" charset="0"/>
            </a:endParaRPr>
          </a:p>
        </p:txBody>
      </p:sp>
      <p:grpSp>
        <p:nvGrpSpPr>
          <p:cNvPr id="6" name="Group 5">
            <a:extLst>
              <a:ext uri="{FF2B5EF4-FFF2-40B4-BE49-F238E27FC236}">
                <a16:creationId xmlns:a16="http://schemas.microsoft.com/office/drawing/2014/main" id="{C8230F09-44AA-E3B4-BB76-2B9B7EF99495}"/>
              </a:ext>
            </a:extLst>
          </p:cNvPr>
          <p:cNvGrpSpPr/>
          <p:nvPr/>
        </p:nvGrpSpPr>
        <p:grpSpPr>
          <a:xfrm>
            <a:off x="376785" y="1388165"/>
            <a:ext cx="8390432" cy="4311967"/>
            <a:chOff x="526256" y="948688"/>
            <a:chExt cx="11187242" cy="5749289"/>
          </a:xfrm>
        </p:grpSpPr>
        <p:pic>
          <p:nvPicPr>
            <p:cNvPr id="7" name="Picture 2" descr="Dark red states are usually included in definitions of the Southeastern United States. Light red states are considered &quot;Southeastern&quot; with less frequency and included in other regions of the United States.">
              <a:extLst>
                <a:ext uri="{FF2B5EF4-FFF2-40B4-BE49-F238E27FC236}">
                  <a16:creationId xmlns:a16="http://schemas.microsoft.com/office/drawing/2014/main" id="{350C2369-7151-A80B-8B1E-BD0513AF5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257" y="1435562"/>
              <a:ext cx="2003582" cy="9118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9">
              <a:extLst>
                <a:ext uri="{FF2B5EF4-FFF2-40B4-BE49-F238E27FC236}">
                  <a16:creationId xmlns:a16="http://schemas.microsoft.com/office/drawing/2014/main" id="{05AE73D2-44DA-F518-A3BB-A1CE8EF49C75}"/>
                </a:ext>
              </a:extLst>
            </p:cNvPr>
            <p:cNvSpPr/>
            <p:nvPr/>
          </p:nvSpPr>
          <p:spPr>
            <a:xfrm>
              <a:off x="3957176" y="948688"/>
              <a:ext cx="3687827" cy="574928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4472C4"/>
                </a:solidFill>
                <a:latin typeface="Athelas" panose="02000503000000020003" pitchFamily="2" charset="77"/>
              </a:endParaRPr>
            </a:p>
          </p:txBody>
        </p:sp>
        <p:sp>
          <p:nvSpPr>
            <p:cNvPr id="14" name="TextBox 13">
              <a:extLst>
                <a:ext uri="{FF2B5EF4-FFF2-40B4-BE49-F238E27FC236}">
                  <a16:creationId xmlns:a16="http://schemas.microsoft.com/office/drawing/2014/main" id="{E18959E3-09C5-A135-91AC-02E4094CDAD2}"/>
                </a:ext>
              </a:extLst>
            </p:cNvPr>
            <p:cNvSpPr txBox="1"/>
            <p:nvPr/>
          </p:nvSpPr>
          <p:spPr>
            <a:xfrm>
              <a:off x="1675983" y="957247"/>
              <a:ext cx="1228251" cy="492443"/>
            </a:xfrm>
            <a:prstGeom prst="rect">
              <a:avLst/>
            </a:prstGeom>
            <a:noFill/>
          </p:spPr>
          <p:txBody>
            <a:bodyPr wrap="square" rtlCol="0">
              <a:spAutoFit/>
            </a:bodyPr>
            <a:lstStyle/>
            <a:p>
              <a:pPr defTabSz="342900"/>
              <a:r>
                <a:rPr lang="en-US" b="1" dirty="0">
                  <a:solidFill>
                    <a:prstClr val="black"/>
                  </a:solidFill>
                  <a:latin typeface="Athelas" panose="02000503000000020003" pitchFamily="2" charset="77"/>
                  <a:cs typeface="Times New Roman" panose="02020603050405020304" pitchFamily="18" charset="0"/>
                </a:rPr>
                <a:t>Dataset</a:t>
              </a:r>
            </a:p>
          </p:txBody>
        </p:sp>
        <p:sp>
          <p:nvSpPr>
            <p:cNvPr id="15" name="TextBox 14">
              <a:extLst>
                <a:ext uri="{FF2B5EF4-FFF2-40B4-BE49-F238E27FC236}">
                  <a16:creationId xmlns:a16="http://schemas.microsoft.com/office/drawing/2014/main" id="{BA60A748-CE7B-62CE-8368-7E4D12FD9AFA}"/>
                </a:ext>
              </a:extLst>
            </p:cNvPr>
            <p:cNvSpPr txBox="1"/>
            <p:nvPr/>
          </p:nvSpPr>
          <p:spPr>
            <a:xfrm>
              <a:off x="5164693" y="967263"/>
              <a:ext cx="1585436" cy="492443"/>
            </a:xfrm>
            <a:prstGeom prst="rect">
              <a:avLst/>
            </a:prstGeom>
            <a:noFill/>
          </p:spPr>
          <p:txBody>
            <a:bodyPr wrap="square" rtlCol="0">
              <a:spAutoFit/>
            </a:bodyPr>
            <a:lstStyle/>
            <a:p>
              <a:pPr defTabSz="342900"/>
              <a:r>
                <a:rPr lang="en-US" b="1" dirty="0">
                  <a:solidFill>
                    <a:prstClr val="black"/>
                  </a:solidFill>
                  <a:latin typeface="Athelas" panose="02000503000000020003" pitchFamily="2" charset="77"/>
                  <a:cs typeface="Times New Roman" panose="02020603050405020304" pitchFamily="18" charset="0"/>
                </a:rPr>
                <a:t>Approach</a:t>
              </a:r>
            </a:p>
          </p:txBody>
        </p:sp>
        <p:sp>
          <p:nvSpPr>
            <p:cNvPr id="16" name="TextBox 15">
              <a:extLst>
                <a:ext uri="{FF2B5EF4-FFF2-40B4-BE49-F238E27FC236}">
                  <a16:creationId xmlns:a16="http://schemas.microsoft.com/office/drawing/2014/main" id="{0DA19B8A-1AA2-2D6B-48CE-4545DD399F2B}"/>
                </a:ext>
              </a:extLst>
            </p:cNvPr>
            <p:cNvSpPr txBox="1"/>
            <p:nvPr/>
          </p:nvSpPr>
          <p:spPr>
            <a:xfrm>
              <a:off x="7711619" y="973897"/>
              <a:ext cx="3760292" cy="492443"/>
            </a:xfrm>
            <a:prstGeom prst="rect">
              <a:avLst/>
            </a:prstGeom>
            <a:noFill/>
          </p:spPr>
          <p:txBody>
            <a:bodyPr wrap="square" rtlCol="0">
              <a:spAutoFit/>
            </a:bodyPr>
            <a:lstStyle/>
            <a:p>
              <a:pPr algn="ctr" defTabSz="342900"/>
              <a:r>
                <a:rPr lang="en-US" b="1" dirty="0">
                  <a:solidFill>
                    <a:prstClr val="black"/>
                  </a:solidFill>
                  <a:latin typeface="Athelas" panose="02000503000000020003" pitchFamily="2" charset="77"/>
                  <a:cs typeface="Times New Roman" panose="02020603050405020304" pitchFamily="18" charset="0"/>
                </a:rPr>
                <a:t>Influential Elements</a:t>
              </a:r>
            </a:p>
          </p:txBody>
        </p:sp>
        <p:cxnSp>
          <p:nvCxnSpPr>
            <p:cNvPr id="18" name="Straight Arrow Connector 17">
              <a:extLst>
                <a:ext uri="{FF2B5EF4-FFF2-40B4-BE49-F238E27FC236}">
                  <a16:creationId xmlns:a16="http://schemas.microsoft.com/office/drawing/2014/main" id="{F96E31F3-D335-1842-F904-B4A8F060602A}"/>
                </a:ext>
              </a:extLst>
            </p:cNvPr>
            <p:cNvCxnSpPr/>
            <p:nvPr/>
          </p:nvCxnSpPr>
          <p:spPr>
            <a:xfrm flipH="1">
              <a:off x="1954530" y="2023110"/>
              <a:ext cx="480060" cy="74295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367F73E7-203A-A4C5-C3E7-3AAF9D9B9E39}"/>
                </a:ext>
              </a:extLst>
            </p:cNvPr>
            <p:cNvSpPr txBox="1"/>
            <p:nvPr/>
          </p:nvSpPr>
          <p:spPr>
            <a:xfrm>
              <a:off x="526256" y="3843716"/>
              <a:ext cx="3291840" cy="400109"/>
            </a:xfrm>
            <a:prstGeom prst="rect">
              <a:avLst/>
            </a:prstGeom>
            <a:noFill/>
          </p:spPr>
          <p:txBody>
            <a:bodyPr wrap="square" rtlCol="0">
              <a:spAutoFit/>
            </a:bodyPr>
            <a:lstStyle/>
            <a:p>
              <a:pPr defTabSz="342900"/>
              <a:r>
                <a:rPr lang="en-US" sz="1350" dirty="0">
                  <a:solidFill>
                    <a:prstClr val="black"/>
                  </a:solidFill>
                  <a:latin typeface="Athelas" panose="02000503000000020003" pitchFamily="2" charset="77"/>
                  <a:cs typeface="Times New Roman" panose="02020603050405020304" pitchFamily="18" charset="0"/>
                </a:rPr>
                <a:t>11 Southeastern Poultry Farms</a:t>
              </a:r>
            </a:p>
          </p:txBody>
        </p:sp>
        <p:pic>
          <p:nvPicPr>
            <p:cNvPr id="21" name="Picture 20">
              <a:extLst>
                <a:ext uri="{FF2B5EF4-FFF2-40B4-BE49-F238E27FC236}">
                  <a16:creationId xmlns:a16="http://schemas.microsoft.com/office/drawing/2014/main" id="{6F935438-FEAC-F106-C303-242167033E57}"/>
                </a:ext>
              </a:extLst>
            </p:cNvPr>
            <p:cNvPicPr>
              <a:picLocks noChangeAspect="1"/>
            </p:cNvPicPr>
            <p:nvPr/>
          </p:nvPicPr>
          <p:blipFill>
            <a:blip r:embed="rId4"/>
            <a:stretch>
              <a:fillRect/>
            </a:stretch>
          </p:blipFill>
          <p:spPr>
            <a:xfrm>
              <a:off x="1054534" y="2800685"/>
              <a:ext cx="1965961" cy="1043031"/>
            </a:xfrm>
            <a:prstGeom prst="rect">
              <a:avLst/>
            </a:prstGeom>
          </p:spPr>
        </p:pic>
        <p:cxnSp>
          <p:nvCxnSpPr>
            <p:cNvPr id="22" name="Straight Arrow Connector 21">
              <a:extLst>
                <a:ext uri="{FF2B5EF4-FFF2-40B4-BE49-F238E27FC236}">
                  <a16:creationId xmlns:a16="http://schemas.microsoft.com/office/drawing/2014/main" id="{3A10E8FC-4262-7D8A-3631-B50A8AFCD9B1}"/>
                </a:ext>
              </a:extLst>
            </p:cNvPr>
            <p:cNvCxnSpPr>
              <a:cxnSpLocks/>
            </p:cNvCxnSpPr>
            <p:nvPr/>
          </p:nvCxnSpPr>
          <p:spPr>
            <a:xfrm flipH="1">
              <a:off x="1360170" y="4250964"/>
              <a:ext cx="677344" cy="25855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3E9E81DF-7ADA-2F4B-01CB-FC0BA30CFFF6}"/>
                </a:ext>
              </a:extLst>
            </p:cNvPr>
            <p:cNvSpPr txBox="1"/>
            <p:nvPr/>
          </p:nvSpPr>
          <p:spPr>
            <a:xfrm>
              <a:off x="720091" y="5041582"/>
              <a:ext cx="953064"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Feces</a:t>
              </a:r>
            </a:p>
          </p:txBody>
        </p:sp>
        <p:cxnSp>
          <p:nvCxnSpPr>
            <p:cNvPr id="24" name="Straight Arrow Connector 23">
              <a:extLst>
                <a:ext uri="{FF2B5EF4-FFF2-40B4-BE49-F238E27FC236}">
                  <a16:creationId xmlns:a16="http://schemas.microsoft.com/office/drawing/2014/main" id="{92E793C6-12BF-74E2-4A9B-61DCFE311D82}"/>
                </a:ext>
              </a:extLst>
            </p:cNvPr>
            <p:cNvCxnSpPr>
              <a:cxnSpLocks/>
            </p:cNvCxnSpPr>
            <p:nvPr/>
          </p:nvCxnSpPr>
          <p:spPr>
            <a:xfrm>
              <a:off x="2037514" y="4258574"/>
              <a:ext cx="739976" cy="18842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D9027D3-7B61-7840-2032-0F04C0D2393E}"/>
                </a:ext>
              </a:extLst>
            </p:cNvPr>
            <p:cNvSpPr txBox="1"/>
            <p:nvPr/>
          </p:nvSpPr>
          <p:spPr>
            <a:xfrm>
              <a:off x="2459859" y="5063557"/>
              <a:ext cx="848827"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Soil</a:t>
              </a:r>
            </a:p>
          </p:txBody>
        </p:sp>
        <p:pic>
          <p:nvPicPr>
            <p:cNvPr id="26" name="Picture 4" descr="What Do Normal Chicken Droppings Look Like? - Fresh Eggs Daily®">
              <a:extLst>
                <a:ext uri="{FF2B5EF4-FFF2-40B4-BE49-F238E27FC236}">
                  <a16:creationId xmlns:a16="http://schemas.microsoft.com/office/drawing/2014/main" id="{E3D9D429-C374-79BA-CA4F-F4440DCAF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467" y="4535161"/>
              <a:ext cx="801704" cy="5283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en Birds Walking into the Poultry Farmhouse in Soil Background Stock Image  - Image of mammals, birds: 167127279">
              <a:extLst>
                <a:ext uri="{FF2B5EF4-FFF2-40B4-BE49-F238E27FC236}">
                  <a16:creationId xmlns:a16="http://schemas.microsoft.com/office/drawing/2014/main" id="{CA87F812-9A80-6B0F-C98B-EF578E704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259" t="46666" r="46688" b="29629"/>
            <a:stretch/>
          </p:blipFill>
          <p:spPr bwMode="auto">
            <a:xfrm>
              <a:off x="2434590" y="4487802"/>
              <a:ext cx="904240" cy="575755"/>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Brace 27">
              <a:extLst>
                <a:ext uri="{FF2B5EF4-FFF2-40B4-BE49-F238E27FC236}">
                  <a16:creationId xmlns:a16="http://schemas.microsoft.com/office/drawing/2014/main" id="{EA2D92A8-2660-4292-3A33-A811215CCD26}"/>
                </a:ext>
              </a:extLst>
            </p:cNvPr>
            <p:cNvSpPr/>
            <p:nvPr/>
          </p:nvSpPr>
          <p:spPr>
            <a:xfrm rot="5400000">
              <a:off x="1966265" y="4522319"/>
              <a:ext cx="323835" cy="196298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a:solidFill>
                  <a:prstClr val="black"/>
                </a:solidFill>
                <a:latin typeface="Athelas" panose="02000503000000020003" pitchFamily="2" charset="77"/>
              </a:endParaRPr>
            </a:p>
          </p:txBody>
        </p:sp>
        <p:sp>
          <p:nvSpPr>
            <p:cNvPr id="29" name="TextBox 28">
              <a:extLst>
                <a:ext uri="{FF2B5EF4-FFF2-40B4-BE49-F238E27FC236}">
                  <a16:creationId xmlns:a16="http://schemas.microsoft.com/office/drawing/2014/main" id="{27473AE4-D8D7-D666-2A09-1DF3F4C119B4}"/>
                </a:ext>
              </a:extLst>
            </p:cNvPr>
            <p:cNvSpPr txBox="1"/>
            <p:nvPr/>
          </p:nvSpPr>
          <p:spPr>
            <a:xfrm>
              <a:off x="686709" y="5709180"/>
              <a:ext cx="2961295" cy="954108"/>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31 Farm Practices + 24 Physiochemical Properties Collected for Each Sample</a:t>
              </a:r>
            </a:p>
          </p:txBody>
        </p:sp>
        <p:cxnSp>
          <p:nvCxnSpPr>
            <p:cNvPr id="30" name="Straight Arrow Connector 29">
              <a:extLst>
                <a:ext uri="{FF2B5EF4-FFF2-40B4-BE49-F238E27FC236}">
                  <a16:creationId xmlns:a16="http://schemas.microsoft.com/office/drawing/2014/main" id="{7FFFAEA1-4A77-BC19-05A8-3F032CAD9C52}"/>
                </a:ext>
              </a:extLst>
            </p:cNvPr>
            <p:cNvCxnSpPr>
              <a:cxnSpLocks/>
            </p:cNvCxnSpPr>
            <p:nvPr/>
          </p:nvCxnSpPr>
          <p:spPr>
            <a:xfrm>
              <a:off x="3514997" y="6241911"/>
              <a:ext cx="135791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82AE3FD-65ED-6A14-D896-1E06CC03A4E5}"/>
                </a:ext>
              </a:extLst>
            </p:cNvPr>
            <p:cNvSpPr txBox="1"/>
            <p:nvPr/>
          </p:nvSpPr>
          <p:spPr>
            <a:xfrm>
              <a:off x="4819593" y="6063553"/>
              <a:ext cx="2760337"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Machine/Deep Learning</a:t>
              </a:r>
            </a:p>
          </p:txBody>
        </p:sp>
        <p:sp>
          <p:nvSpPr>
            <p:cNvPr id="32" name="TextBox 31">
              <a:extLst>
                <a:ext uri="{FF2B5EF4-FFF2-40B4-BE49-F238E27FC236}">
                  <a16:creationId xmlns:a16="http://schemas.microsoft.com/office/drawing/2014/main" id="{5164E6B9-DB82-B763-4247-6D99572F0739}"/>
                </a:ext>
              </a:extLst>
            </p:cNvPr>
            <p:cNvSpPr txBox="1"/>
            <p:nvPr/>
          </p:nvSpPr>
          <p:spPr>
            <a:xfrm rot="18335180">
              <a:off x="3765101" y="4095089"/>
              <a:ext cx="2027627"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1. RandomForest</a:t>
              </a:r>
            </a:p>
          </p:txBody>
        </p:sp>
        <p:sp>
          <p:nvSpPr>
            <p:cNvPr id="33" name="TextBox 32">
              <a:extLst>
                <a:ext uri="{FF2B5EF4-FFF2-40B4-BE49-F238E27FC236}">
                  <a16:creationId xmlns:a16="http://schemas.microsoft.com/office/drawing/2014/main" id="{5ACE1E51-3378-EB9C-3C76-96339FFAA8E8}"/>
                </a:ext>
              </a:extLst>
            </p:cNvPr>
            <p:cNvSpPr txBox="1"/>
            <p:nvPr/>
          </p:nvSpPr>
          <p:spPr>
            <a:xfrm rot="18335180">
              <a:off x="4549552" y="4253981"/>
              <a:ext cx="1479648"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2. XGBoost</a:t>
              </a:r>
            </a:p>
          </p:txBody>
        </p:sp>
        <p:sp>
          <p:nvSpPr>
            <p:cNvPr id="34" name="TextBox 33">
              <a:extLst>
                <a:ext uri="{FF2B5EF4-FFF2-40B4-BE49-F238E27FC236}">
                  <a16:creationId xmlns:a16="http://schemas.microsoft.com/office/drawing/2014/main" id="{3C6EA261-1C4A-5861-4A41-3EF552BD95A3}"/>
                </a:ext>
              </a:extLst>
            </p:cNvPr>
            <p:cNvSpPr txBox="1"/>
            <p:nvPr/>
          </p:nvSpPr>
          <p:spPr>
            <a:xfrm rot="18335180">
              <a:off x="5209497" y="4319305"/>
              <a:ext cx="1522851"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3. MLP</a:t>
              </a:r>
            </a:p>
          </p:txBody>
        </p:sp>
        <p:sp>
          <p:nvSpPr>
            <p:cNvPr id="35" name="TextBox 34">
              <a:extLst>
                <a:ext uri="{FF2B5EF4-FFF2-40B4-BE49-F238E27FC236}">
                  <a16:creationId xmlns:a16="http://schemas.microsoft.com/office/drawing/2014/main" id="{48CDF8AC-BEDE-C673-BC27-36A2E462145B}"/>
                </a:ext>
              </a:extLst>
            </p:cNvPr>
            <p:cNvSpPr txBox="1"/>
            <p:nvPr/>
          </p:nvSpPr>
          <p:spPr>
            <a:xfrm rot="18335180">
              <a:off x="5765111" y="4037193"/>
              <a:ext cx="1754165"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4. Autoencoder</a:t>
              </a:r>
            </a:p>
          </p:txBody>
        </p:sp>
        <p:sp>
          <p:nvSpPr>
            <p:cNvPr id="36" name="TextBox 35">
              <a:extLst>
                <a:ext uri="{FF2B5EF4-FFF2-40B4-BE49-F238E27FC236}">
                  <a16:creationId xmlns:a16="http://schemas.microsoft.com/office/drawing/2014/main" id="{909DAA4E-C477-685F-0F49-853E038A04DB}"/>
                </a:ext>
              </a:extLst>
            </p:cNvPr>
            <p:cNvSpPr txBox="1"/>
            <p:nvPr/>
          </p:nvSpPr>
          <p:spPr>
            <a:xfrm rot="18335180">
              <a:off x="6335229" y="4287748"/>
              <a:ext cx="1522851" cy="400109"/>
            </a:xfrm>
            <a:prstGeom prst="rect">
              <a:avLst/>
            </a:prstGeom>
            <a:noFill/>
          </p:spPr>
          <p:txBody>
            <a:bodyPr wrap="square" rtlCol="0">
              <a:spAutoFit/>
            </a:bodyPr>
            <a:lstStyle/>
            <a:p>
              <a:pPr algn="ctr" defTabSz="342900"/>
              <a:r>
                <a:rPr lang="en-US" sz="1350" dirty="0">
                  <a:solidFill>
                    <a:prstClr val="black"/>
                  </a:solidFill>
                  <a:latin typeface="Athelas" panose="02000503000000020003" pitchFamily="2" charset="77"/>
                  <a:cs typeface="Times New Roman" panose="02020603050405020304" pitchFamily="18" charset="0"/>
                </a:rPr>
                <a:t>5. GAN</a:t>
              </a:r>
            </a:p>
          </p:txBody>
        </p:sp>
        <p:sp>
          <p:nvSpPr>
            <p:cNvPr id="37" name="Right Brace 36">
              <a:extLst>
                <a:ext uri="{FF2B5EF4-FFF2-40B4-BE49-F238E27FC236}">
                  <a16:creationId xmlns:a16="http://schemas.microsoft.com/office/drawing/2014/main" id="{A1FA660B-46AD-4917-B52F-8A67439F916C}"/>
                </a:ext>
              </a:extLst>
            </p:cNvPr>
            <p:cNvSpPr/>
            <p:nvPr/>
          </p:nvSpPr>
          <p:spPr>
            <a:xfrm rot="16200000">
              <a:off x="5312464" y="1907714"/>
              <a:ext cx="829839" cy="3066861"/>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a:solidFill>
                  <a:prstClr val="black"/>
                </a:solidFill>
                <a:latin typeface="Athelas" panose="02000503000000020003" pitchFamily="2" charset="77"/>
              </a:endParaRPr>
            </a:p>
          </p:txBody>
        </p:sp>
        <p:sp>
          <p:nvSpPr>
            <p:cNvPr id="38" name="TextBox 37">
              <a:extLst>
                <a:ext uri="{FF2B5EF4-FFF2-40B4-BE49-F238E27FC236}">
                  <a16:creationId xmlns:a16="http://schemas.microsoft.com/office/drawing/2014/main" id="{63354298-9D3B-1E46-960F-5FE12D3F2A19}"/>
                </a:ext>
              </a:extLst>
            </p:cNvPr>
            <p:cNvSpPr txBox="1"/>
            <p:nvPr/>
          </p:nvSpPr>
          <p:spPr>
            <a:xfrm>
              <a:off x="4298689" y="2660977"/>
              <a:ext cx="3216831" cy="400109"/>
            </a:xfrm>
            <a:prstGeom prst="rect">
              <a:avLst/>
            </a:prstGeom>
            <a:noFill/>
          </p:spPr>
          <p:txBody>
            <a:bodyPr wrap="square" rtlCol="0">
              <a:spAutoFit/>
            </a:bodyPr>
            <a:lstStyle/>
            <a:p>
              <a:pPr defTabSz="342900"/>
              <a:r>
                <a:rPr lang="en-US" sz="1350" dirty="0">
                  <a:solidFill>
                    <a:prstClr val="black"/>
                  </a:solidFill>
                  <a:latin typeface="Athelas" panose="02000503000000020003" pitchFamily="2" charset="77"/>
                  <a:cs typeface="Times New Roman" panose="02020603050405020304" pitchFamily="18" charset="0"/>
                </a:rPr>
                <a:t>Bagging (≥3 Algorithms Agree)</a:t>
              </a:r>
            </a:p>
          </p:txBody>
        </p:sp>
        <p:cxnSp>
          <p:nvCxnSpPr>
            <p:cNvPr id="39" name="Straight Arrow Connector 38">
              <a:extLst>
                <a:ext uri="{FF2B5EF4-FFF2-40B4-BE49-F238E27FC236}">
                  <a16:creationId xmlns:a16="http://schemas.microsoft.com/office/drawing/2014/main" id="{E7FC708F-F887-C5D7-7E85-B7B42BE723DC}"/>
                </a:ext>
              </a:extLst>
            </p:cNvPr>
            <p:cNvCxnSpPr>
              <a:cxnSpLocks/>
            </p:cNvCxnSpPr>
            <p:nvPr/>
          </p:nvCxnSpPr>
          <p:spPr>
            <a:xfrm flipV="1">
              <a:off x="5736077" y="2015276"/>
              <a:ext cx="0" cy="674667"/>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A26EA666-91C7-FED3-FDB5-07C31BF9B06A}"/>
                </a:ext>
              </a:extLst>
            </p:cNvPr>
            <p:cNvSpPr txBox="1"/>
            <p:nvPr/>
          </p:nvSpPr>
          <p:spPr>
            <a:xfrm>
              <a:off x="4106171" y="1613613"/>
              <a:ext cx="3216831" cy="400109"/>
            </a:xfrm>
            <a:prstGeom prst="rect">
              <a:avLst/>
            </a:prstGeom>
            <a:noFill/>
          </p:spPr>
          <p:txBody>
            <a:bodyPr wrap="square" rtlCol="0">
              <a:spAutoFit/>
            </a:bodyPr>
            <a:lstStyle/>
            <a:p>
              <a:pPr defTabSz="342900"/>
              <a:r>
                <a:rPr lang="en-US" sz="1350" dirty="0">
                  <a:solidFill>
                    <a:prstClr val="black"/>
                  </a:solidFill>
                  <a:latin typeface="Athelas" panose="02000503000000020003" pitchFamily="2" charset="77"/>
                  <a:cs typeface="Times New Roman" panose="02020603050405020304" pitchFamily="18" charset="0"/>
                </a:rPr>
                <a:t>Influential Variables</a:t>
              </a:r>
            </a:p>
          </p:txBody>
        </p:sp>
        <p:cxnSp>
          <p:nvCxnSpPr>
            <p:cNvPr id="41" name="Straight Arrow Connector 40">
              <a:extLst>
                <a:ext uri="{FF2B5EF4-FFF2-40B4-BE49-F238E27FC236}">
                  <a16:creationId xmlns:a16="http://schemas.microsoft.com/office/drawing/2014/main" id="{ED0C2C03-B171-ED8A-B28D-D1210FDBA6A3}"/>
                </a:ext>
              </a:extLst>
            </p:cNvPr>
            <p:cNvCxnSpPr>
              <a:cxnSpLocks/>
            </p:cNvCxnSpPr>
            <p:nvPr/>
          </p:nvCxnSpPr>
          <p:spPr>
            <a:xfrm>
              <a:off x="6322014" y="1826342"/>
              <a:ext cx="182880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6BA07CE6-BBFE-0968-5873-624B0A0ECC74}"/>
                </a:ext>
              </a:extLst>
            </p:cNvPr>
            <p:cNvSpPr txBox="1"/>
            <p:nvPr/>
          </p:nvSpPr>
          <p:spPr>
            <a:xfrm>
              <a:off x="6564195" y="1504159"/>
              <a:ext cx="1136577" cy="954108"/>
            </a:xfrm>
            <a:prstGeom prst="rect">
              <a:avLst/>
            </a:prstGeom>
            <a:noFill/>
            <a:ln>
              <a:noFill/>
            </a:ln>
          </p:spPr>
          <p:txBody>
            <a:bodyPr wrap="square" rtlCol="0">
              <a:spAutoFit/>
            </a:bodyPr>
            <a:lstStyle/>
            <a:p>
              <a:pPr defTabSz="342900"/>
              <a:r>
                <a:rPr lang="en-US" sz="1350" dirty="0">
                  <a:solidFill>
                    <a:prstClr val="black"/>
                  </a:solidFill>
                  <a:latin typeface="Athelas" panose="02000503000000020003" pitchFamily="2" charset="77"/>
                  <a:cs typeface="Times New Roman" panose="02020603050405020304" pitchFamily="18" charset="0"/>
                </a:rPr>
                <a:t>SHAP</a:t>
              </a:r>
            </a:p>
            <a:p>
              <a:pPr defTabSz="342900"/>
              <a:r>
                <a:rPr lang="en-US" sz="1350" dirty="0">
                  <a:solidFill>
                    <a:prstClr val="black"/>
                  </a:solidFill>
                  <a:latin typeface="Athelas" panose="02000503000000020003" pitchFamily="2" charset="77"/>
                  <a:cs typeface="Times New Roman" panose="02020603050405020304" pitchFamily="18" charset="0"/>
                </a:rPr>
                <a:t>Predicts direction</a:t>
              </a:r>
            </a:p>
          </p:txBody>
        </p:sp>
        <p:sp>
          <p:nvSpPr>
            <p:cNvPr id="43" name="TextBox 42">
              <a:extLst>
                <a:ext uri="{FF2B5EF4-FFF2-40B4-BE49-F238E27FC236}">
                  <a16:creationId xmlns:a16="http://schemas.microsoft.com/office/drawing/2014/main" id="{615D6D73-40B1-4255-3DE9-A63F01BDE078}"/>
                </a:ext>
              </a:extLst>
            </p:cNvPr>
            <p:cNvSpPr txBox="1"/>
            <p:nvPr/>
          </p:nvSpPr>
          <p:spPr>
            <a:xfrm>
              <a:off x="8107559" y="2079717"/>
              <a:ext cx="1611351" cy="400109"/>
            </a:xfrm>
            <a:prstGeom prst="rect">
              <a:avLst/>
            </a:prstGeom>
            <a:noFill/>
          </p:spPr>
          <p:txBody>
            <a:bodyPr wrap="square" rtlCol="0">
              <a:spAutoFit/>
            </a:bodyPr>
            <a:lstStyle/>
            <a:p>
              <a:pPr defTabSz="342900"/>
              <a:r>
                <a:rPr lang="en-US" sz="1350" i="1" dirty="0">
                  <a:solidFill>
                    <a:prstClr val="black"/>
                  </a:solidFill>
                  <a:latin typeface="Athelas" panose="02000503000000020003" pitchFamily="2" charset="77"/>
                  <a:cs typeface="Times New Roman" panose="02020603050405020304" pitchFamily="18" charset="0"/>
                </a:rPr>
                <a:t>Salmonella</a:t>
              </a:r>
            </a:p>
          </p:txBody>
        </p:sp>
        <p:sp>
          <p:nvSpPr>
            <p:cNvPr id="44" name="TextBox 43">
              <a:extLst>
                <a:ext uri="{FF2B5EF4-FFF2-40B4-BE49-F238E27FC236}">
                  <a16:creationId xmlns:a16="http://schemas.microsoft.com/office/drawing/2014/main" id="{DB54064D-EE2F-8CF1-45FD-295CF8943D25}"/>
                </a:ext>
              </a:extLst>
            </p:cNvPr>
            <p:cNvSpPr txBox="1"/>
            <p:nvPr/>
          </p:nvSpPr>
          <p:spPr>
            <a:xfrm>
              <a:off x="10154487" y="2087543"/>
              <a:ext cx="1099511" cy="400109"/>
            </a:xfrm>
            <a:prstGeom prst="rect">
              <a:avLst/>
            </a:prstGeom>
            <a:noFill/>
          </p:spPr>
          <p:txBody>
            <a:bodyPr wrap="square">
              <a:spAutoFit/>
            </a:bodyPr>
            <a:lstStyle/>
            <a:p>
              <a:pPr defTabSz="342900"/>
              <a:r>
                <a:rPr lang="en-US" sz="1350" i="1" dirty="0">
                  <a:solidFill>
                    <a:prstClr val="black"/>
                  </a:solidFill>
                  <a:latin typeface="Athelas" panose="02000503000000020003" pitchFamily="2" charset="77"/>
                  <a:cs typeface="Times New Roman" panose="02020603050405020304" pitchFamily="18" charset="0"/>
                </a:rPr>
                <a:t>Listeria</a:t>
              </a:r>
              <a:endParaRPr lang="en-US" sz="1350" i="1" dirty="0">
                <a:solidFill>
                  <a:prstClr val="black"/>
                </a:solidFill>
                <a:latin typeface="Athelas" panose="02000503000000020003" pitchFamily="2" charset="77"/>
              </a:endParaRPr>
            </a:p>
          </p:txBody>
        </p:sp>
        <p:sp>
          <p:nvSpPr>
            <p:cNvPr id="45" name="TextBox 44">
              <a:extLst>
                <a:ext uri="{FF2B5EF4-FFF2-40B4-BE49-F238E27FC236}">
                  <a16:creationId xmlns:a16="http://schemas.microsoft.com/office/drawing/2014/main" id="{F823DF88-D1A2-43E1-A747-A924CD86C624}"/>
                </a:ext>
              </a:extLst>
            </p:cNvPr>
            <p:cNvSpPr txBox="1"/>
            <p:nvPr/>
          </p:nvSpPr>
          <p:spPr>
            <a:xfrm>
              <a:off x="7824536" y="2441241"/>
              <a:ext cx="2251873" cy="1508105"/>
            </a:xfrm>
            <a:prstGeom prst="rect">
              <a:avLst/>
            </a:prstGeom>
            <a:noFill/>
          </p:spPr>
          <p:txBody>
            <a:bodyPr wrap="square" rtlCol="0">
              <a:spAutoFit/>
            </a:bodyPr>
            <a:lstStyle/>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Phosphorus</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Low pH</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Low EC</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High Manganese</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Low Sodium</a:t>
              </a:r>
            </a:p>
          </p:txBody>
        </p:sp>
        <p:sp>
          <p:nvSpPr>
            <p:cNvPr id="46" name="Right Brace 45">
              <a:extLst>
                <a:ext uri="{FF2B5EF4-FFF2-40B4-BE49-F238E27FC236}">
                  <a16:creationId xmlns:a16="http://schemas.microsoft.com/office/drawing/2014/main" id="{A4C4E355-4804-6A7A-EAA9-58BDC99C70F3}"/>
                </a:ext>
              </a:extLst>
            </p:cNvPr>
            <p:cNvSpPr/>
            <p:nvPr/>
          </p:nvSpPr>
          <p:spPr>
            <a:xfrm rot="16200000">
              <a:off x="9321613" y="783917"/>
              <a:ext cx="319939" cy="190427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a:solidFill>
                  <a:prstClr val="black"/>
                </a:solidFill>
                <a:latin typeface="Athelas" panose="02000503000000020003" pitchFamily="2" charset="77"/>
              </a:endParaRPr>
            </a:p>
          </p:txBody>
        </p:sp>
        <p:sp>
          <p:nvSpPr>
            <p:cNvPr id="47" name="TextBox 46">
              <a:extLst>
                <a:ext uri="{FF2B5EF4-FFF2-40B4-BE49-F238E27FC236}">
                  <a16:creationId xmlns:a16="http://schemas.microsoft.com/office/drawing/2014/main" id="{79E5181E-6BDF-5F38-E644-6D047F6EA90A}"/>
                </a:ext>
              </a:extLst>
            </p:cNvPr>
            <p:cNvSpPr txBox="1"/>
            <p:nvPr/>
          </p:nvSpPr>
          <p:spPr>
            <a:xfrm>
              <a:off x="9823135" y="2449479"/>
              <a:ext cx="1890363" cy="2062103"/>
            </a:xfrm>
            <a:prstGeom prst="rect">
              <a:avLst/>
            </a:prstGeom>
            <a:noFill/>
          </p:spPr>
          <p:txBody>
            <a:bodyPr wrap="square" rtlCol="0">
              <a:spAutoFit/>
            </a:bodyPr>
            <a:lstStyle/>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Magnesium</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Phosphorus</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Flock Size</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Potassium</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Copper</a:t>
              </a:r>
            </a:p>
            <a:p>
              <a:pPr marL="214313" indent="-214313" defTabSz="342900">
                <a:buFont typeface="Arial" panose="020B0604020202020204" pitchFamily="34" charset="0"/>
                <a:buChar char="•"/>
              </a:pPr>
              <a:r>
                <a:rPr lang="en-US" sz="1350" dirty="0">
                  <a:solidFill>
                    <a:prstClr val="black"/>
                  </a:solidFill>
                  <a:latin typeface="Athelas" panose="02000503000000020003" pitchFamily="2" charset="77"/>
                  <a:cs typeface="Times New Roman" panose="02020603050405020304" pitchFamily="18" charset="0"/>
                </a:rPr>
                <a:t>YearsFarming</a:t>
              </a:r>
            </a:p>
            <a:p>
              <a:pPr marL="214313" indent="-214313" defTabSz="342900">
                <a:buFont typeface="Arial" panose="020B0604020202020204" pitchFamily="34" charset="0"/>
                <a:buChar char="•"/>
              </a:pPr>
              <a:endParaRPr lang="en-US" sz="1350" dirty="0">
                <a:solidFill>
                  <a:prstClr val="black"/>
                </a:solidFill>
                <a:latin typeface="Athelas" panose="02000503000000020003" pitchFamily="2" charset="77"/>
                <a:cs typeface="Times New Roman" panose="02020603050405020304" pitchFamily="18" charset="0"/>
              </a:endParaRPr>
            </a:p>
          </p:txBody>
        </p:sp>
      </p:grpSp>
      <p:pic>
        <p:nvPicPr>
          <p:cNvPr id="48" name="Picture 4">
            <a:extLst>
              <a:ext uri="{FF2B5EF4-FFF2-40B4-BE49-F238E27FC236}">
                <a16:creationId xmlns:a16="http://schemas.microsoft.com/office/drawing/2014/main" id="{5D5B1231-C8C0-79E5-5219-2AF52B9DF7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7670" y="4488785"/>
            <a:ext cx="927110" cy="6172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51,251 Neural Network Stock Photos and Images - 123RF">
            <a:extLst>
              <a:ext uri="{FF2B5EF4-FFF2-40B4-BE49-F238E27FC236}">
                <a16:creationId xmlns:a16="http://schemas.microsoft.com/office/drawing/2014/main" id="{F9399AC5-4843-B77C-6354-8ADF0AA07C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1323" y="4309106"/>
            <a:ext cx="1130122" cy="8915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CBDBFEF-FA27-9B37-E1FB-7A315044F2DB}"/>
              </a:ext>
            </a:extLst>
          </p:cNvPr>
          <p:cNvSpPr txBox="1"/>
          <p:nvPr/>
        </p:nvSpPr>
        <p:spPr>
          <a:xfrm>
            <a:off x="2836381" y="5892114"/>
            <a:ext cx="2588786" cy="507831"/>
          </a:xfrm>
          <a:prstGeom prst="rect">
            <a:avLst/>
          </a:prstGeom>
          <a:noFill/>
        </p:spPr>
        <p:txBody>
          <a:bodyPr wrap="none" rtlCol="0">
            <a:spAutoFit/>
          </a:bodyPr>
          <a:lstStyle/>
          <a:p>
            <a:pPr defTabSz="342900"/>
            <a:r>
              <a:rPr lang="nl-NL" sz="1350" dirty="0">
                <a:solidFill>
                  <a:prstClr val="black"/>
                </a:solidFill>
                <a:latin typeface="Calibri" panose="020F0502020204030204"/>
              </a:rPr>
              <a:t>Microorganisms 2022, 10(9), 1703</a:t>
            </a:r>
          </a:p>
          <a:p>
            <a:pPr defTabSz="342900"/>
            <a:r>
              <a:rPr lang="nl-NL" sz="1350" dirty="0">
                <a:solidFill>
                  <a:prstClr val="black"/>
                </a:solidFill>
                <a:latin typeface="Calibri" panose="020F0502020204030204"/>
              </a:rPr>
              <a:t> </a:t>
            </a:r>
            <a:endParaRPr lang="en-US" sz="1350" dirty="0">
              <a:solidFill>
                <a:prstClr val="black"/>
              </a:solidFill>
              <a:latin typeface="Calibri" panose="020F0502020204030204"/>
            </a:endParaRPr>
          </a:p>
        </p:txBody>
      </p:sp>
      <p:pic>
        <p:nvPicPr>
          <p:cNvPr id="2" name="Picture 1" descr="A person wearing glasses&#10;&#10;Description automatically generated with low confidence">
            <a:extLst>
              <a:ext uri="{FF2B5EF4-FFF2-40B4-BE49-F238E27FC236}">
                <a16:creationId xmlns:a16="http://schemas.microsoft.com/office/drawing/2014/main" id="{D91FBB7B-FD22-422A-1D22-0C221A57CCAA}"/>
              </a:ext>
            </a:extLst>
          </p:cNvPr>
          <p:cNvPicPr>
            <a:picLocks noChangeAspect="1"/>
          </p:cNvPicPr>
          <p:nvPr/>
        </p:nvPicPr>
        <p:blipFill>
          <a:blip r:embed="rId9"/>
          <a:stretch>
            <a:fillRect/>
          </a:stretch>
        </p:blipFill>
        <p:spPr>
          <a:xfrm>
            <a:off x="7349445" y="4001354"/>
            <a:ext cx="1539935" cy="1557128"/>
          </a:xfrm>
          <a:prstGeom prst="rect">
            <a:avLst/>
          </a:prstGeom>
        </p:spPr>
      </p:pic>
      <p:sp>
        <p:nvSpPr>
          <p:cNvPr id="3" name="TextBox 2">
            <a:extLst>
              <a:ext uri="{FF2B5EF4-FFF2-40B4-BE49-F238E27FC236}">
                <a16:creationId xmlns:a16="http://schemas.microsoft.com/office/drawing/2014/main" id="{A0A157B0-2A1F-FEA6-3B25-DF2C6BA5109A}"/>
              </a:ext>
            </a:extLst>
          </p:cNvPr>
          <p:cNvSpPr txBox="1"/>
          <p:nvPr/>
        </p:nvSpPr>
        <p:spPr>
          <a:xfrm>
            <a:off x="7404989" y="5568295"/>
            <a:ext cx="1773948" cy="646331"/>
          </a:xfrm>
          <a:prstGeom prst="rect">
            <a:avLst/>
          </a:prstGeom>
          <a:noFill/>
        </p:spPr>
        <p:txBody>
          <a:bodyPr wrap="none" rtlCol="0">
            <a:spAutoFit/>
          </a:bodyPr>
          <a:lstStyle/>
          <a:p>
            <a:pPr algn="ctr" defTabSz="342900"/>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sym typeface="Gill Sans"/>
              </a:rPr>
              <a:t>Michael J. Rothrock, PhD</a:t>
            </a:r>
          </a:p>
          <a:p>
            <a:pPr algn="ctr" defTabSz="342900"/>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sym typeface="Gill Sans"/>
              </a:rPr>
              <a:t>USDA-ARS</a:t>
            </a:r>
          </a:p>
          <a:p>
            <a:pPr algn="ctr" defTabSz="342900"/>
            <a:r>
              <a:rPr lang="en-US" sz="1200" b="1" dirty="0">
                <a:solidFill>
                  <a:prstClr val="black"/>
                </a:solidFill>
                <a:latin typeface="Calibri" panose="020F0502020204030204" pitchFamily="34" charset="0"/>
                <a:ea typeface="Calibri" panose="020F0502020204030204" pitchFamily="34" charset="0"/>
                <a:cs typeface="Calibri" panose="020F0502020204030204" pitchFamily="34" charset="0"/>
                <a:sym typeface="Gill Sans"/>
              </a:rPr>
              <a:t>Athens, GA</a:t>
            </a:r>
            <a:endParaRPr lang="en-US" sz="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4399E7B-2D3F-0139-F31A-AAB54FACFA7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6208146"/>
            <a:ext cx="9144000" cy="64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36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1230C-9473-3697-A59C-956CB4E1014E}"/>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4DD1E3FD-9F02-D8F4-43A0-E3200C6F3D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181893"/>
            <a:ext cx="9144000" cy="64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61;p14">
            <a:extLst>
              <a:ext uri="{FF2B5EF4-FFF2-40B4-BE49-F238E27FC236}">
                <a16:creationId xmlns:a16="http://schemas.microsoft.com/office/drawing/2014/main" id="{98D384A7-521C-046B-35D8-1ADC3013FCF9}"/>
              </a:ext>
            </a:extLst>
          </p:cNvPr>
          <p:cNvSpPr txBox="1">
            <a:spLocks/>
          </p:cNvSpPr>
          <p:nvPr/>
        </p:nvSpPr>
        <p:spPr>
          <a:xfrm>
            <a:off x="-22382" y="190441"/>
            <a:ext cx="4572000" cy="1416889"/>
          </a:xfrm>
          <a:prstGeom prst="rect">
            <a:avLst/>
          </a:prstGeom>
        </p:spPr>
        <p:txBody>
          <a:bodyPr spcFirstLastPara="1" vert="horz" wrap="square" lIns="68569" tIns="68569" rIns="68569" bIns="68569"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spcBef>
                <a:spcPts val="0"/>
              </a:spcBef>
            </a:pPr>
            <a:r>
              <a:rPr lang="en-US" sz="2100" b="1" dirty="0">
                <a:solidFill>
                  <a:prstClr val="black"/>
                </a:solidFill>
                <a:latin typeface="Calibri" panose="020F0502020204030204"/>
              </a:rPr>
              <a:t>Dataset</a:t>
            </a:r>
          </a:p>
          <a:p>
            <a:pPr defTabSz="685800">
              <a:spcBef>
                <a:spcPts val="0"/>
              </a:spcBef>
            </a:pPr>
            <a:endParaRPr lang="en-US" sz="1950" b="1" dirty="0">
              <a:solidFill>
                <a:prstClr val="black"/>
              </a:solidFill>
              <a:latin typeface="Calibri" panose="020F0502020204030204"/>
            </a:endParaRPr>
          </a:p>
          <a:p>
            <a:pPr marL="342900" indent="-238125" algn="l" defTabSz="685800">
              <a:spcBef>
                <a:spcPts val="900"/>
              </a:spcBef>
              <a:buSzPts val="1400"/>
              <a:buFont typeface="Arial" panose="020B0604020202020204" pitchFamily="34" charset="0"/>
              <a:buChar char="●"/>
            </a:pPr>
            <a:r>
              <a:rPr lang="en-US" sz="1500" dirty="0">
                <a:solidFill>
                  <a:prstClr val="black"/>
                </a:solidFill>
                <a:latin typeface="Calibri" panose="020F0502020204030204"/>
              </a:rPr>
              <a:t>Pastured Poultry </a:t>
            </a: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Management Practices, Soil physicochemical properties </a:t>
            </a: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Food safety: zoonotic bacterial pathogens</a:t>
            </a: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Antibiotic Resistance, MDR</a:t>
            </a: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Microbiome</a:t>
            </a:r>
          </a:p>
          <a:p>
            <a:pPr lvl="1" algn="l" defTabSz="685800">
              <a:spcBef>
                <a:spcPts val="0"/>
              </a:spcBef>
              <a:buSzPts val="1200"/>
            </a:pPr>
            <a:endParaRPr lang="en-US" sz="1350" dirty="0">
              <a:solidFill>
                <a:prstClr val="black"/>
              </a:solidFill>
              <a:latin typeface="Calibri" panose="020F0502020204030204"/>
            </a:endParaRPr>
          </a:p>
          <a:p>
            <a:pPr lvl="1" algn="l" defTabSz="685800">
              <a:spcBef>
                <a:spcPts val="0"/>
              </a:spcBef>
              <a:buSzPts val="1200"/>
            </a:pPr>
            <a:endParaRPr lang="en-US" sz="1350" dirty="0">
              <a:solidFill>
                <a:prstClr val="black"/>
              </a:solidFill>
              <a:latin typeface="Calibri" panose="020F0502020204030204"/>
            </a:endParaRPr>
          </a:p>
          <a:p>
            <a:pPr lvl="1" algn="l" defTabSz="685800">
              <a:spcBef>
                <a:spcPts val="0"/>
              </a:spcBef>
              <a:buSzPts val="1200"/>
            </a:pPr>
            <a:endParaRPr lang="en-US" sz="1350" dirty="0">
              <a:solidFill>
                <a:prstClr val="black"/>
              </a:solidFill>
              <a:latin typeface="Calibri" panose="020F0502020204030204"/>
            </a:endParaRPr>
          </a:p>
          <a:p>
            <a:pPr lvl="1" algn="l" defTabSz="685800">
              <a:spcBef>
                <a:spcPts val="0"/>
              </a:spcBef>
              <a:buSzPts val="1200"/>
            </a:pPr>
            <a:endParaRPr lang="en-US" sz="1350" dirty="0">
              <a:solidFill>
                <a:prstClr val="black"/>
              </a:solidFill>
              <a:latin typeface="Calibri" panose="020F0502020204030204"/>
            </a:endParaRPr>
          </a:p>
          <a:p>
            <a:pPr lvl="1" algn="l" defTabSz="685800">
              <a:spcBef>
                <a:spcPts val="0"/>
              </a:spcBef>
              <a:buSzPts val="1200"/>
            </a:pPr>
            <a:endParaRPr lang="en-US" sz="1350" dirty="0">
              <a:solidFill>
                <a:prstClr val="black"/>
              </a:solidFill>
              <a:latin typeface="Calibri" panose="020F0502020204030204"/>
            </a:endParaRPr>
          </a:p>
          <a:p>
            <a:pPr algn="l" defTabSz="685800">
              <a:spcBef>
                <a:spcPts val="900"/>
              </a:spcBef>
            </a:pPr>
            <a:endParaRPr lang="en-US" sz="1350" dirty="0">
              <a:solidFill>
                <a:prstClr val="black"/>
              </a:solidFill>
              <a:latin typeface="Calibri" panose="020F0502020204030204"/>
            </a:endParaRPr>
          </a:p>
          <a:p>
            <a:pPr algn="l" defTabSz="685800">
              <a:spcBef>
                <a:spcPts val="900"/>
              </a:spcBef>
              <a:spcAft>
                <a:spcPts val="900"/>
              </a:spcAft>
            </a:pPr>
            <a:endParaRPr lang="en-US" sz="1350" dirty="0">
              <a:solidFill>
                <a:prstClr val="black"/>
              </a:solidFill>
              <a:latin typeface="Calibri" panose="020F0502020204030204"/>
            </a:endParaRPr>
          </a:p>
        </p:txBody>
      </p:sp>
      <p:sp>
        <p:nvSpPr>
          <p:cNvPr id="8" name="Google Shape;62;p14">
            <a:extLst>
              <a:ext uri="{FF2B5EF4-FFF2-40B4-BE49-F238E27FC236}">
                <a16:creationId xmlns:a16="http://schemas.microsoft.com/office/drawing/2014/main" id="{D2DAF328-727C-F5E1-DB47-F6D4029EDA31}"/>
              </a:ext>
            </a:extLst>
          </p:cNvPr>
          <p:cNvSpPr txBox="1">
            <a:spLocks/>
          </p:cNvSpPr>
          <p:nvPr/>
        </p:nvSpPr>
        <p:spPr>
          <a:xfrm>
            <a:off x="4151308" y="205816"/>
            <a:ext cx="4792062" cy="2477315"/>
          </a:xfrm>
          <a:prstGeom prst="rect">
            <a:avLst/>
          </a:prstGeom>
        </p:spPr>
        <p:txBody>
          <a:bodyPr spcFirstLastPara="1" wrap="square" lIns="68569" tIns="68569" rIns="68569" bIns="68569"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0"/>
              </a:spcBef>
              <a:buNone/>
            </a:pPr>
            <a:r>
              <a:rPr lang="en-US" sz="2475" b="1" dirty="0">
                <a:solidFill>
                  <a:prstClr val="black"/>
                </a:solidFill>
                <a:latin typeface="Calibri" panose="020F0502020204030204"/>
              </a:rPr>
              <a:t>Models</a:t>
            </a:r>
          </a:p>
          <a:p>
            <a:pPr marL="342900" indent="-238125" defTabSz="685800">
              <a:spcBef>
                <a:spcPts val="900"/>
              </a:spcBef>
              <a:buSzPts val="1400"/>
              <a:buFont typeface="Arial" panose="020B0604020202020204" pitchFamily="34" charset="0"/>
              <a:buChar char="●"/>
            </a:pPr>
            <a:r>
              <a:rPr lang="en-US" sz="1725" dirty="0">
                <a:solidFill>
                  <a:prstClr val="black"/>
                </a:solidFill>
                <a:latin typeface="Calibri" panose="020F0502020204030204"/>
              </a:rPr>
              <a:t>Models for pathogens (</a:t>
            </a:r>
            <a:r>
              <a:rPr lang="en-US" sz="1725" i="1" dirty="0">
                <a:solidFill>
                  <a:prstClr val="black"/>
                </a:solidFill>
                <a:latin typeface="Calibri" panose="020F0502020204030204"/>
              </a:rPr>
              <a:t>Campylobacter, Listeria, Salmonella</a:t>
            </a:r>
            <a:r>
              <a:rPr lang="en-US" sz="1725" dirty="0">
                <a:solidFill>
                  <a:prstClr val="black"/>
                </a:solidFill>
                <a:latin typeface="Calibri" panose="020F0502020204030204"/>
              </a:rPr>
              <a:t>), MDR</a:t>
            </a:r>
          </a:p>
          <a:p>
            <a:pPr lvl="1"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Ensemble approach</a:t>
            </a:r>
          </a:p>
          <a:p>
            <a:pPr lvl="1"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Pair-Difference model</a:t>
            </a:r>
          </a:p>
          <a:p>
            <a:pPr marL="1028700" lvl="2"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(N x M  to  N</a:t>
            </a:r>
            <a:r>
              <a:rPr lang="en-US" sz="1725" baseline="30000" dirty="0">
                <a:solidFill>
                  <a:prstClr val="black"/>
                </a:solidFill>
                <a:latin typeface="Calibri" panose="020F0502020204030204"/>
              </a:rPr>
              <a:t>2 </a:t>
            </a:r>
            <a:r>
              <a:rPr lang="en-US" sz="1725" dirty="0">
                <a:solidFill>
                  <a:prstClr val="black"/>
                </a:solidFill>
                <a:latin typeface="Calibri" panose="020F0502020204030204"/>
              </a:rPr>
              <a:t>x 2M)</a:t>
            </a:r>
          </a:p>
          <a:p>
            <a:pPr marL="800100" lvl="2" indent="0" defTabSz="685800">
              <a:spcBef>
                <a:spcPts val="0"/>
              </a:spcBef>
              <a:buSzPts val="1200"/>
              <a:buNone/>
            </a:pPr>
            <a:endParaRPr lang="en-US" sz="1725" dirty="0">
              <a:solidFill>
                <a:prstClr val="black"/>
              </a:solidFill>
              <a:latin typeface="Calibri" panose="020F0502020204030204"/>
            </a:endParaRPr>
          </a:p>
          <a:p>
            <a:pPr marL="342900" indent="-238125" defTabSz="685800">
              <a:spcBef>
                <a:spcPts val="0"/>
              </a:spcBef>
              <a:buSzPts val="1400"/>
              <a:buFont typeface="Arial" panose="020B0604020202020204" pitchFamily="34" charset="0"/>
              <a:buChar char="●"/>
            </a:pPr>
            <a:r>
              <a:rPr lang="en-US" sz="1725" dirty="0">
                <a:solidFill>
                  <a:prstClr val="black"/>
                </a:solidFill>
                <a:latin typeface="Calibri" panose="020F0502020204030204"/>
              </a:rPr>
              <a:t>Explainable AI</a:t>
            </a:r>
          </a:p>
          <a:p>
            <a:pPr lvl="1"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Order of importance</a:t>
            </a:r>
          </a:p>
          <a:p>
            <a:pPr lvl="1"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Combinatorial optimization</a:t>
            </a:r>
          </a:p>
          <a:p>
            <a:pPr marL="1028700" lvl="2"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Important feature pairs</a:t>
            </a:r>
          </a:p>
          <a:p>
            <a:pPr marL="1028700" lvl="2" defTabSz="685800">
              <a:spcBef>
                <a:spcPts val="0"/>
              </a:spcBef>
              <a:buSzPts val="1200"/>
              <a:buFont typeface="Arial" panose="020B0604020202020204" pitchFamily="34" charset="0"/>
              <a:buChar char="■"/>
            </a:pPr>
            <a:r>
              <a:rPr lang="en-US" sz="1725" dirty="0">
                <a:solidFill>
                  <a:prstClr val="black"/>
                </a:solidFill>
                <a:latin typeface="Calibri" panose="020F0502020204030204"/>
              </a:rPr>
              <a:t>Important triplets </a:t>
            </a:r>
          </a:p>
          <a:p>
            <a:pPr marL="1028700" lvl="2"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a:t>
            </a:r>
          </a:p>
          <a:p>
            <a:pPr marL="800100" lvl="2" indent="0" defTabSz="685800">
              <a:spcBef>
                <a:spcPts val="0"/>
              </a:spcBef>
              <a:buSzPts val="1200"/>
              <a:buNone/>
            </a:pPr>
            <a:endParaRPr lang="en-US" sz="150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103EE510-2858-C57D-9CE2-2809791B2483}"/>
              </a:ext>
            </a:extLst>
          </p:cNvPr>
          <p:cNvSpPr txBox="1"/>
          <p:nvPr/>
        </p:nvSpPr>
        <p:spPr>
          <a:xfrm>
            <a:off x="22112" y="2901564"/>
            <a:ext cx="8921258" cy="923330"/>
          </a:xfrm>
          <a:prstGeom prst="rect">
            <a:avLst/>
          </a:prstGeom>
          <a:noFill/>
        </p:spPr>
        <p:txBody>
          <a:bodyPr wrap="square" rtlCol="0">
            <a:spAutoFit/>
          </a:bodyPr>
          <a:lstStyle/>
          <a:p>
            <a:pPr marL="214313" indent="-214313" defTabSz="342900">
              <a:buFont typeface="Arial" panose="020B0604020202020204" pitchFamily="34" charset="0"/>
              <a:buChar char="•"/>
            </a:pPr>
            <a:r>
              <a:rPr lang="en-US" sz="1350" dirty="0">
                <a:solidFill>
                  <a:prstClr val="black"/>
                </a:solidFill>
                <a:latin typeface="Calibri" panose="020F0502020204030204"/>
              </a:rPr>
              <a:t>Deep sensitivity analysis for objective-oriented </a:t>
            </a:r>
            <a:r>
              <a:rPr lang="en-US" sz="1350" i="1" u="sng" dirty="0">
                <a:solidFill>
                  <a:prstClr val="black"/>
                </a:solidFill>
                <a:latin typeface="Calibri" panose="020F0502020204030204"/>
              </a:rPr>
              <a:t>combinatorial optimization</a:t>
            </a:r>
            <a:r>
              <a:rPr lang="en-US" sz="1350" dirty="0">
                <a:solidFill>
                  <a:prstClr val="black"/>
                </a:solidFill>
                <a:latin typeface="Calibri" panose="020F0502020204030204"/>
              </a:rPr>
              <a:t>. International Conference on Computational Science &amp; Computational Intelligence (CSCI'23)</a:t>
            </a:r>
          </a:p>
          <a:p>
            <a:pPr marL="214313" indent="-214313" defTabSz="342900">
              <a:buFont typeface="Arial" panose="020B0604020202020204" pitchFamily="34" charset="0"/>
              <a:buChar char="•"/>
            </a:pPr>
            <a:r>
              <a:rPr lang="en-US" sz="1350" dirty="0">
                <a:solidFill>
                  <a:prstClr val="black"/>
                </a:solidFill>
                <a:latin typeface="Calibri" panose="020F0502020204030204"/>
              </a:rPr>
              <a:t>Towards </a:t>
            </a:r>
            <a:r>
              <a:rPr lang="en-US" sz="1350" i="1" u="sng" dirty="0">
                <a:solidFill>
                  <a:prstClr val="black"/>
                </a:solidFill>
                <a:latin typeface="Calibri" panose="020F0502020204030204"/>
              </a:rPr>
              <a:t>Interpreting Multi-Objective Feature </a:t>
            </a:r>
            <a:r>
              <a:rPr lang="en-US" sz="1350" dirty="0">
                <a:solidFill>
                  <a:prstClr val="black"/>
                </a:solidFill>
                <a:latin typeface="Calibri" panose="020F0502020204030204"/>
              </a:rPr>
              <a:t>Associations, International Systems Conference (IEEE </a:t>
            </a:r>
            <a:r>
              <a:rPr lang="en-US" sz="1350" dirty="0" err="1">
                <a:solidFill>
                  <a:prstClr val="black"/>
                </a:solidFill>
                <a:latin typeface="Calibri" panose="020F0502020204030204"/>
              </a:rPr>
              <a:t>SysCon</a:t>
            </a:r>
            <a:r>
              <a:rPr lang="en-US" sz="1350" dirty="0">
                <a:solidFill>
                  <a:prstClr val="black"/>
                </a:solidFill>
                <a:latin typeface="Calibri" panose="020F0502020204030204"/>
              </a:rPr>
              <a:t> 2024)</a:t>
            </a:r>
          </a:p>
          <a:p>
            <a:pPr marL="214313" indent="-214313" defTabSz="342900">
              <a:buFont typeface="Arial" panose="020B0604020202020204" pitchFamily="34" charset="0"/>
              <a:buChar char="•"/>
            </a:pPr>
            <a:endParaRPr lang="en-US" sz="1350"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F88388C4-FA78-7A74-825D-CB00962A5BB7}"/>
              </a:ext>
            </a:extLst>
          </p:cNvPr>
          <p:cNvSpPr txBox="1"/>
          <p:nvPr/>
        </p:nvSpPr>
        <p:spPr>
          <a:xfrm>
            <a:off x="379007" y="3943903"/>
            <a:ext cx="8207467" cy="1338828"/>
          </a:xfrm>
          <a:prstGeom prst="rect">
            <a:avLst/>
          </a:prstGeom>
          <a:noFill/>
        </p:spPr>
        <p:txBody>
          <a:bodyPr wrap="square">
            <a:spAutoFit/>
          </a:bodyPr>
          <a:lstStyle/>
          <a:p>
            <a:pPr marL="214313" indent="-214313" defTabSz="342900">
              <a:buFont typeface="Arial" panose="020B0604020202020204" pitchFamily="34" charset="0"/>
              <a:buChar char="•"/>
            </a:pPr>
            <a:r>
              <a:rPr lang="en-US" sz="1350" dirty="0">
                <a:solidFill>
                  <a:prstClr val="black"/>
                </a:solidFill>
                <a:latin typeface="Calibri" panose="020F0502020204030204"/>
              </a:rPr>
              <a:t>Predicting foodborne pathogens and probiotics taxa within poultry-related  </a:t>
            </a:r>
            <a:r>
              <a:rPr lang="en-US" sz="1350" i="1" u="sng" dirty="0">
                <a:solidFill>
                  <a:prstClr val="black"/>
                </a:solidFill>
                <a:latin typeface="Calibri" panose="020F0502020204030204"/>
              </a:rPr>
              <a:t>microbiomes</a:t>
            </a:r>
            <a:r>
              <a:rPr lang="en-US" sz="1350" dirty="0">
                <a:solidFill>
                  <a:prstClr val="black"/>
                </a:solidFill>
                <a:latin typeface="Calibri" panose="020F0502020204030204"/>
              </a:rPr>
              <a:t> using a machine learning approach. Anim Microbiome. 2023</a:t>
            </a:r>
          </a:p>
          <a:p>
            <a:pPr marL="214313" indent="-214313" defTabSz="342900">
              <a:buFont typeface="Arial" panose="020B0604020202020204" pitchFamily="34" charset="0"/>
              <a:buChar char="•"/>
            </a:pPr>
            <a:r>
              <a:rPr lang="en-US" sz="1350" dirty="0">
                <a:solidFill>
                  <a:prstClr val="black"/>
                </a:solidFill>
                <a:latin typeface="Calibri" panose="020F0502020204030204"/>
              </a:rPr>
              <a:t>Towards optimal </a:t>
            </a:r>
            <a:r>
              <a:rPr lang="en-US" sz="1350" i="1" u="sng" dirty="0">
                <a:solidFill>
                  <a:prstClr val="black"/>
                </a:solidFill>
                <a:latin typeface="Calibri" panose="020F0502020204030204"/>
              </a:rPr>
              <a:t>microbiome</a:t>
            </a:r>
            <a:r>
              <a:rPr lang="en-US" sz="1350" dirty="0">
                <a:solidFill>
                  <a:prstClr val="black"/>
                </a:solidFill>
                <a:latin typeface="Calibri" panose="020F0502020204030204"/>
              </a:rPr>
              <a:t> to inhibit multidrug resistance. IEEE Conference on Computational Intelligence in Bioinformatics and Computational Biology (CIBCB) 2023.</a:t>
            </a:r>
          </a:p>
          <a:p>
            <a:pPr marL="214313" indent="-214313" defTabSz="342900">
              <a:buFont typeface="Arial" panose="020B0604020202020204" pitchFamily="34" charset="0"/>
              <a:buChar char="•"/>
            </a:pPr>
            <a:r>
              <a:rPr lang="en-US" sz="1350" dirty="0">
                <a:solidFill>
                  <a:prstClr val="black"/>
                </a:solidFill>
                <a:latin typeface="Calibri" panose="020F0502020204030204"/>
              </a:rPr>
              <a:t>Bayesian-Guided Generation of Synthetic </a:t>
            </a:r>
            <a:r>
              <a:rPr lang="en-US" sz="1350" i="1" u="sng" dirty="0">
                <a:solidFill>
                  <a:prstClr val="black"/>
                </a:solidFill>
                <a:latin typeface="Calibri" panose="020F0502020204030204"/>
              </a:rPr>
              <a:t>Microbiomes</a:t>
            </a:r>
            <a:r>
              <a:rPr lang="en-US" sz="1350" dirty="0">
                <a:solidFill>
                  <a:prstClr val="black"/>
                </a:solidFill>
                <a:latin typeface="Calibri" panose="020F0502020204030204"/>
              </a:rPr>
              <a:t> with Minimized Pathogenicity. International Conference of the IEEE Engineering in Medicine and Biology Society (IEEE </a:t>
            </a:r>
            <a:r>
              <a:rPr lang="en-US" sz="1350" dirty="0" err="1">
                <a:solidFill>
                  <a:prstClr val="black"/>
                </a:solidFill>
                <a:latin typeface="Calibri" panose="020F0502020204030204"/>
              </a:rPr>
              <a:t>EMBCm</a:t>
            </a:r>
            <a:r>
              <a:rPr lang="en-US" sz="1350" dirty="0">
                <a:solidFill>
                  <a:prstClr val="black"/>
                </a:solidFill>
                <a:latin typeface="Calibri" panose="020F0502020204030204"/>
              </a:rPr>
              <a:t> 2024)</a:t>
            </a:r>
          </a:p>
        </p:txBody>
      </p:sp>
      <p:sp>
        <p:nvSpPr>
          <p:cNvPr id="12" name="TextBox 11">
            <a:extLst>
              <a:ext uri="{FF2B5EF4-FFF2-40B4-BE49-F238E27FC236}">
                <a16:creationId xmlns:a16="http://schemas.microsoft.com/office/drawing/2014/main" id="{9581E33B-26DE-EE2B-AA7E-76293ACB5796}"/>
              </a:ext>
            </a:extLst>
          </p:cNvPr>
          <p:cNvSpPr txBox="1"/>
          <p:nvPr/>
        </p:nvSpPr>
        <p:spPr>
          <a:xfrm>
            <a:off x="66876" y="5512900"/>
            <a:ext cx="9010247" cy="507831"/>
          </a:xfrm>
          <a:prstGeom prst="rect">
            <a:avLst/>
          </a:prstGeom>
          <a:noFill/>
        </p:spPr>
        <p:txBody>
          <a:bodyPr wrap="square" rtlCol="0">
            <a:spAutoFit/>
          </a:bodyPr>
          <a:lstStyle/>
          <a:p>
            <a:pPr marL="214313" indent="-214313" defTabSz="342900">
              <a:buFont typeface="Arial" panose="020B0604020202020204" pitchFamily="34" charset="0"/>
              <a:buChar char="•"/>
            </a:pPr>
            <a:r>
              <a:rPr lang="en-US" sz="1350" dirty="0" err="1">
                <a:solidFill>
                  <a:prstClr val="black"/>
                </a:solidFill>
                <a:latin typeface="Calibri" panose="020F0502020204030204"/>
              </a:rPr>
              <a:t>EndToEndML</a:t>
            </a:r>
            <a:r>
              <a:rPr lang="en-US" sz="1350" dirty="0">
                <a:solidFill>
                  <a:prstClr val="black"/>
                </a:solidFill>
                <a:latin typeface="Calibri" panose="020F0502020204030204"/>
              </a:rPr>
              <a:t>: An Open-Source End-to-End </a:t>
            </a:r>
            <a:r>
              <a:rPr lang="en-US" sz="1350" i="1" u="sng" dirty="0">
                <a:solidFill>
                  <a:prstClr val="black"/>
                </a:solidFill>
                <a:latin typeface="Calibri" panose="020F0502020204030204"/>
              </a:rPr>
              <a:t>Pipeline</a:t>
            </a:r>
            <a:r>
              <a:rPr lang="en-US" sz="1350" dirty="0">
                <a:solidFill>
                  <a:prstClr val="black"/>
                </a:solidFill>
                <a:latin typeface="Calibri" panose="020F0502020204030204"/>
              </a:rPr>
              <a:t> for Machine Learning Applications. International Conference on Information and Computer Technologies (ICICT 2024, March 15-17).</a:t>
            </a:r>
          </a:p>
        </p:txBody>
      </p:sp>
    </p:spTree>
    <p:extLst>
      <p:ext uri="{BB962C8B-B14F-4D97-AF65-F5344CB8AC3E}">
        <p14:creationId xmlns:p14="http://schemas.microsoft.com/office/powerpoint/2010/main" val="21537903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1230C-9473-3697-A59C-956CB4E1014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693E6A5-CA75-D68A-E544-38D79948DCB2}"/>
              </a:ext>
            </a:extLst>
          </p:cNvPr>
          <p:cNvPicPr>
            <a:picLocks noChangeAspect="1"/>
          </p:cNvPicPr>
          <p:nvPr/>
        </p:nvPicPr>
        <p:blipFill rotWithShape="1">
          <a:blip r:embed="rId3"/>
          <a:srcRect l="45098" t="32981" r="45012" b="22723"/>
          <a:stretch/>
        </p:blipFill>
        <p:spPr>
          <a:xfrm>
            <a:off x="391093" y="1473292"/>
            <a:ext cx="4180907" cy="3511442"/>
          </a:xfrm>
          <a:prstGeom prst="rect">
            <a:avLst/>
          </a:prstGeom>
        </p:spPr>
      </p:pic>
      <p:pic>
        <p:nvPicPr>
          <p:cNvPr id="10" name="Picture 2">
            <a:extLst>
              <a:ext uri="{FF2B5EF4-FFF2-40B4-BE49-F238E27FC236}">
                <a16:creationId xmlns:a16="http://schemas.microsoft.com/office/drawing/2014/main" id="{4DD1E3FD-9F02-D8F4-43A0-E3200C6F3D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208146"/>
            <a:ext cx="9144000" cy="64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61;p14">
            <a:extLst>
              <a:ext uri="{FF2B5EF4-FFF2-40B4-BE49-F238E27FC236}">
                <a16:creationId xmlns:a16="http://schemas.microsoft.com/office/drawing/2014/main" id="{98D384A7-521C-046B-35D8-1ADC3013FCF9}"/>
              </a:ext>
            </a:extLst>
          </p:cNvPr>
          <p:cNvSpPr txBox="1">
            <a:spLocks/>
          </p:cNvSpPr>
          <p:nvPr/>
        </p:nvSpPr>
        <p:spPr>
          <a:xfrm>
            <a:off x="170128" y="-312634"/>
            <a:ext cx="4845889" cy="1093398"/>
          </a:xfrm>
          <a:prstGeom prst="rect">
            <a:avLst/>
          </a:prstGeom>
        </p:spPr>
        <p:txBody>
          <a:bodyPr spcFirstLastPara="1" vert="horz" wrap="square" lIns="68569" tIns="68569" rIns="68569" bIns="68569"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defTabSz="685800">
              <a:spcBef>
                <a:spcPts val="0"/>
              </a:spcBef>
              <a:buSzPts val="1200"/>
            </a:pPr>
            <a:endParaRPr lang="en-US" sz="1350" dirty="0">
              <a:solidFill>
                <a:prstClr val="black"/>
              </a:solidFill>
              <a:latin typeface="Calibri" panose="020F0502020204030204"/>
            </a:endParaRPr>
          </a:p>
          <a:p>
            <a:pPr lvl="1" algn="l" defTabSz="685800">
              <a:spcBef>
                <a:spcPts val="0"/>
              </a:spcBef>
              <a:buSzPts val="1200"/>
            </a:pPr>
            <a:endParaRPr lang="en-US" sz="1350" dirty="0">
              <a:solidFill>
                <a:prstClr val="black"/>
              </a:solidFill>
              <a:latin typeface="Calibri" panose="020F0502020204030204"/>
            </a:endParaRPr>
          </a:p>
          <a:p>
            <a:pPr marL="342900" indent="-238125" algn="l" defTabSz="685800">
              <a:spcBef>
                <a:spcPts val="0"/>
              </a:spcBef>
              <a:buSzPts val="1400"/>
              <a:buFont typeface="Arial" panose="020B0604020202020204" pitchFamily="34" charset="0"/>
              <a:buChar char="●"/>
            </a:pPr>
            <a:r>
              <a:rPr lang="en-US" sz="1600" b="1" dirty="0">
                <a:solidFill>
                  <a:prstClr val="black"/>
                </a:solidFill>
                <a:latin typeface="Calibri" panose="020F0502020204030204"/>
              </a:rPr>
              <a:t>NARMS</a:t>
            </a:r>
          </a:p>
          <a:p>
            <a:pPr marL="104775" algn="l" defTabSz="685800">
              <a:spcBef>
                <a:spcPts val="0"/>
              </a:spcBef>
              <a:buSzPts val="1400"/>
            </a:pPr>
            <a:endParaRPr lang="en-US" sz="1500" dirty="0">
              <a:solidFill>
                <a:prstClr val="black"/>
              </a:solidFill>
              <a:latin typeface="Calibri" panose="020F0502020204030204"/>
            </a:endParaRP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Antibiotic Resistance (250000 samples)</a:t>
            </a: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4500 nontyphoidal </a:t>
            </a:r>
            <a:r>
              <a:rPr lang="en-US" sz="1500" i="1" dirty="0">
                <a:solidFill>
                  <a:prstClr val="black"/>
                </a:solidFill>
                <a:latin typeface="Calibri" panose="020F0502020204030204"/>
              </a:rPr>
              <a:t>Salmonella</a:t>
            </a:r>
            <a:r>
              <a:rPr lang="en-US" sz="1500" dirty="0">
                <a:solidFill>
                  <a:prstClr val="black"/>
                </a:solidFill>
                <a:latin typeface="Calibri" panose="020F0502020204030204"/>
              </a:rPr>
              <a:t> whole genome sequences</a:t>
            </a:r>
          </a:p>
          <a:p>
            <a:pPr marL="685800" lvl="1" indent="-228600" algn="l" defTabSz="685800">
              <a:spcBef>
                <a:spcPts val="0"/>
              </a:spcBef>
              <a:buSzPts val="1200"/>
              <a:buFont typeface="Arial" panose="020B0604020202020204" pitchFamily="34" charset="0"/>
              <a:buChar char="○"/>
            </a:pPr>
            <a:r>
              <a:rPr lang="en-US" sz="1500" dirty="0">
                <a:solidFill>
                  <a:prstClr val="black"/>
                </a:solidFill>
                <a:latin typeface="Calibri" panose="020F0502020204030204"/>
              </a:rPr>
              <a:t>MIC for 15 antibiotics</a:t>
            </a:r>
          </a:p>
          <a:p>
            <a:pPr marL="685800" lvl="1" indent="-228600" algn="l" defTabSz="685800">
              <a:spcBef>
                <a:spcPts val="0"/>
              </a:spcBef>
              <a:buSzPts val="1200"/>
              <a:buFont typeface="Arial" panose="020B0604020202020204" pitchFamily="34" charset="0"/>
              <a:buChar char="○"/>
            </a:pPr>
            <a:endParaRPr lang="en-US" sz="1350" dirty="0">
              <a:solidFill>
                <a:prstClr val="black"/>
              </a:solidFill>
              <a:latin typeface="Calibri" panose="020F0502020204030204"/>
            </a:endParaRPr>
          </a:p>
          <a:p>
            <a:pPr algn="l" defTabSz="685800">
              <a:spcBef>
                <a:spcPts val="900"/>
              </a:spcBef>
            </a:pPr>
            <a:endParaRPr lang="en-US" sz="1350" dirty="0">
              <a:solidFill>
                <a:prstClr val="black"/>
              </a:solidFill>
              <a:latin typeface="Calibri" panose="020F0502020204030204"/>
            </a:endParaRPr>
          </a:p>
        </p:txBody>
      </p:sp>
      <p:pic>
        <p:nvPicPr>
          <p:cNvPr id="9" name="Picture 8" descr="A logo with text on it&#10;&#10;Description automatically generated">
            <a:extLst>
              <a:ext uri="{FF2B5EF4-FFF2-40B4-BE49-F238E27FC236}">
                <a16:creationId xmlns:a16="http://schemas.microsoft.com/office/drawing/2014/main" id="{A9EE6E1C-BDD2-8DC3-B370-80E1321C99E9}"/>
              </a:ext>
            </a:extLst>
          </p:cNvPr>
          <p:cNvPicPr>
            <a:picLocks noChangeAspect="1"/>
          </p:cNvPicPr>
          <p:nvPr/>
        </p:nvPicPr>
        <p:blipFill>
          <a:blip r:embed="rId5"/>
          <a:stretch>
            <a:fillRect/>
          </a:stretch>
        </p:blipFill>
        <p:spPr>
          <a:xfrm>
            <a:off x="5318901" y="401411"/>
            <a:ext cx="3654971" cy="1155058"/>
          </a:xfrm>
          <a:prstGeom prst="rect">
            <a:avLst/>
          </a:prstGeom>
        </p:spPr>
      </p:pic>
      <p:pic>
        <p:nvPicPr>
          <p:cNvPr id="12" name="Picture 11">
            <a:extLst>
              <a:ext uri="{FF2B5EF4-FFF2-40B4-BE49-F238E27FC236}">
                <a16:creationId xmlns:a16="http://schemas.microsoft.com/office/drawing/2014/main" id="{8D2EEEA8-58CD-9501-1493-4AFF80206E79}"/>
              </a:ext>
            </a:extLst>
          </p:cNvPr>
          <p:cNvPicPr>
            <a:picLocks noChangeAspect="1"/>
          </p:cNvPicPr>
          <p:nvPr/>
        </p:nvPicPr>
        <p:blipFill rotWithShape="1">
          <a:blip r:embed="rId6"/>
          <a:srcRect l="51734" t="29544" r="39561" b="40019"/>
          <a:stretch/>
        </p:blipFill>
        <p:spPr>
          <a:xfrm>
            <a:off x="5459037" y="1770966"/>
            <a:ext cx="3588516" cy="2352460"/>
          </a:xfrm>
          <a:prstGeom prst="rect">
            <a:avLst/>
          </a:prstGeom>
        </p:spPr>
      </p:pic>
      <p:sp>
        <p:nvSpPr>
          <p:cNvPr id="14" name="TextBox 13">
            <a:extLst>
              <a:ext uri="{FF2B5EF4-FFF2-40B4-BE49-F238E27FC236}">
                <a16:creationId xmlns:a16="http://schemas.microsoft.com/office/drawing/2014/main" id="{EC86273D-BDD9-EC76-C835-6422A2958ED8}"/>
              </a:ext>
            </a:extLst>
          </p:cNvPr>
          <p:cNvSpPr txBox="1"/>
          <p:nvPr/>
        </p:nvSpPr>
        <p:spPr>
          <a:xfrm>
            <a:off x="233430" y="5700315"/>
            <a:ext cx="8910570" cy="507831"/>
          </a:xfrm>
          <a:prstGeom prst="rect">
            <a:avLst/>
          </a:prstGeom>
          <a:noFill/>
        </p:spPr>
        <p:txBody>
          <a:bodyPr wrap="square">
            <a:spAutoFit/>
          </a:bodyPr>
          <a:lstStyle/>
          <a:p>
            <a:pPr marL="285750" indent="-285750" defTabSz="342900">
              <a:buFont typeface="Arial" panose="020B0604020202020204" pitchFamily="34" charset="0"/>
              <a:buChar char="•"/>
            </a:pPr>
            <a:r>
              <a:rPr lang="en-US" sz="1350" dirty="0">
                <a:solidFill>
                  <a:prstClr val="black"/>
                </a:solidFill>
                <a:latin typeface="Calibri" panose="020F0502020204030204"/>
              </a:rPr>
              <a:t>Predicting </a:t>
            </a:r>
            <a:r>
              <a:rPr lang="en-US" sz="1350" i="1" dirty="0">
                <a:solidFill>
                  <a:prstClr val="black"/>
                </a:solidFill>
                <a:latin typeface="Calibri" panose="020F0502020204030204"/>
              </a:rPr>
              <a:t>Salmonella</a:t>
            </a:r>
            <a:r>
              <a:rPr lang="en-US" sz="1350" dirty="0">
                <a:solidFill>
                  <a:prstClr val="black"/>
                </a:solidFill>
                <a:latin typeface="Calibri" panose="020F0502020204030204"/>
              </a:rPr>
              <a:t> MIC and deciphering genomic determinants of antibiotic resistance and susceptibility.    Microorganisms. 2024; Jan 10; 12(1): 134</a:t>
            </a:r>
          </a:p>
        </p:txBody>
      </p:sp>
      <p:sp>
        <p:nvSpPr>
          <p:cNvPr id="7" name="TextBox 6">
            <a:extLst>
              <a:ext uri="{FF2B5EF4-FFF2-40B4-BE49-F238E27FC236}">
                <a16:creationId xmlns:a16="http://schemas.microsoft.com/office/drawing/2014/main" id="{29FE60ED-95E5-6068-F367-81F73F3F4F19}"/>
              </a:ext>
            </a:extLst>
          </p:cNvPr>
          <p:cNvSpPr txBox="1"/>
          <p:nvPr/>
        </p:nvSpPr>
        <p:spPr>
          <a:xfrm>
            <a:off x="170128" y="4984734"/>
            <a:ext cx="8910569" cy="646331"/>
          </a:xfrm>
          <a:prstGeom prst="rect">
            <a:avLst/>
          </a:prstGeom>
          <a:noFill/>
        </p:spPr>
        <p:txBody>
          <a:bodyPr wrap="square">
            <a:spAutoFit/>
          </a:bodyPr>
          <a:lstStyle/>
          <a:p>
            <a:pPr algn="l" defTabSz="685800">
              <a:spcBef>
                <a:spcPts val="900"/>
              </a:spcBef>
              <a:spcAft>
                <a:spcPts val="900"/>
              </a:spcAft>
            </a:pPr>
            <a:r>
              <a:rPr lang="en-US" sz="1800" dirty="0">
                <a:solidFill>
                  <a:prstClr val="black"/>
                </a:solidFill>
                <a:latin typeface="Calibri" panose="020F0502020204030204"/>
              </a:rPr>
              <a:t>Traditional machine learning (random forest) with deep learning models (multilayer perceptron and </a:t>
            </a:r>
            <a:r>
              <a:rPr lang="en-US" sz="1800" dirty="0" err="1">
                <a:solidFill>
                  <a:prstClr val="black"/>
                </a:solidFill>
                <a:latin typeface="Calibri" panose="020F0502020204030204"/>
              </a:rPr>
              <a:t>DeepLift</a:t>
            </a:r>
            <a:r>
              <a:rPr lang="en-US" sz="1800" dirty="0">
                <a:solidFill>
                  <a:prstClr val="black"/>
                </a:solidFill>
                <a:latin typeface="Calibri" panose="020F0502020204030204"/>
              </a:rPr>
              <a:t>) for WGS-based MIC prediction using K-</a:t>
            </a:r>
            <a:r>
              <a:rPr lang="en-US" sz="1800" dirty="0" err="1">
                <a:solidFill>
                  <a:prstClr val="black"/>
                </a:solidFill>
                <a:latin typeface="Calibri" panose="020F0502020204030204"/>
              </a:rPr>
              <a:t>mers</a:t>
            </a:r>
            <a:r>
              <a:rPr lang="en-US" dirty="0">
                <a:solidFill>
                  <a:prstClr val="black"/>
                </a:solidFill>
                <a:latin typeface="Calibri" panose="020F0502020204030204"/>
              </a:rPr>
              <a:t>.</a:t>
            </a:r>
            <a:r>
              <a:rPr lang="en-US" sz="1800" dirty="0">
                <a:solidFill>
                  <a:prstClr val="black"/>
                </a:solidFill>
                <a:latin typeface="Calibri" panose="020F0502020204030204"/>
              </a:rPr>
              <a:t> </a:t>
            </a:r>
          </a:p>
        </p:txBody>
      </p:sp>
    </p:spTree>
    <p:extLst>
      <p:ext uri="{BB962C8B-B14F-4D97-AF65-F5344CB8AC3E}">
        <p14:creationId xmlns:p14="http://schemas.microsoft.com/office/powerpoint/2010/main" val="14973795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raph is Everywhere"/>
          <p:cNvSpPr txBox="1">
            <a:spLocks noGrp="1"/>
          </p:cNvSpPr>
          <p:nvPr>
            <p:ph type="title"/>
          </p:nvPr>
        </p:nvSpPr>
        <p:spPr>
          <a:xfrm>
            <a:off x="-799895" y="-28564"/>
            <a:ext cx="6000414" cy="857250"/>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Graph is Everywhere</a:t>
            </a:r>
          </a:p>
        </p:txBody>
      </p:sp>
      <p:grpSp>
        <p:nvGrpSpPr>
          <p:cNvPr id="2" name="Group 1">
            <a:extLst>
              <a:ext uri="{FF2B5EF4-FFF2-40B4-BE49-F238E27FC236}">
                <a16:creationId xmlns:a16="http://schemas.microsoft.com/office/drawing/2014/main" id="{295E5F37-DADC-0669-6F68-AEDEA97E76BE}"/>
              </a:ext>
            </a:extLst>
          </p:cNvPr>
          <p:cNvGrpSpPr/>
          <p:nvPr/>
        </p:nvGrpSpPr>
        <p:grpSpPr>
          <a:xfrm>
            <a:off x="152449" y="1044897"/>
            <a:ext cx="7721454" cy="4554197"/>
            <a:chOff x="1042984" y="1362342"/>
            <a:chExt cx="6616780" cy="3991874"/>
          </a:xfrm>
        </p:grpSpPr>
        <p:pic>
          <p:nvPicPr>
            <p:cNvPr id="183" name="network-demo-preview.gif" descr="network-demo-preview.gif"/>
            <p:cNvPicPr>
              <a:picLocks/>
            </p:cNvPicPr>
            <p:nvPr/>
          </p:nvPicPr>
          <p:blipFill>
            <a:blip r:embed="rId3"/>
            <a:stretch>
              <a:fillRect/>
            </a:stretch>
          </p:blipFill>
          <p:spPr>
            <a:xfrm>
              <a:off x="3588854" y="3099319"/>
              <a:ext cx="1798796" cy="1011823"/>
            </a:xfrm>
            <a:prstGeom prst="rect">
              <a:avLst/>
            </a:prstGeom>
            <a:ln w="12700">
              <a:solidFill>
                <a:srgbClr val="D6D5D5"/>
              </a:solidFill>
              <a:miter lim="400000"/>
            </a:ln>
            <a:effectLst>
              <a:outerShdw blurRad="355600" rotWithShape="0">
                <a:srgbClr val="000000">
                  <a:alpha val="75000"/>
                </a:srgbClr>
              </a:outerShdw>
            </a:effectLst>
          </p:spPr>
        </p:pic>
        <p:pic>
          <p:nvPicPr>
            <p:cNvPr id="184" name="Brain-rotating-around.gif" descr="Brain-rotating-around.gif"/>
            <p:cNvPicPr>
              <a:picLocks/>
            </p:cNvPicPr>
            <p:nvPr/>
          </p:nvPicPr>
          <p:blipFill>
            <a:blip r:embed="rId4"/>
            <a:stretch>
              <a:fillRect/>
            </a:stretch>
          </p:blipFill>
          <p:spPr>
            <a:xfrm>
              <a:off x="5771012" y="2955897"/>
              <a:ext cx="1517412" cy="1010976"/>
            </a:xfrm>
            <a:prstGeom prst="rect">
              <a:avLst/>
            </a:prstGeom>
            <a:ln w="12700">
              <a:solidFill>
                <a:srgbClr val="D6D5D5"/>
              </a:solidFill>
              <a:miter lim="400000"/>
            </a:ln>
            <a:effectLst>
              <a:outerShdw blurRad="355600" rotWithShape="0">
                <a:srgbClr val="000000">
                  <a:alpha val="75000"/>
                </a:srgbClr>
              </a:outerShdw>
            </a:effectLst>
          </p:spPr>
        </p:pic>
        <p:pic>
          <p:nvPicPr>
            <p:cNvPr id="187" name="Sucrose_ball-and-stick.gif" descr="Sucrose_ball-and-stick.gif"/>
            <p:cNvPicPr>
              <a:picLocks/>
            </p:cNvPicPr>
            <p:nvPr/>
          </p:nvPicPr>
          <p:blipFill>
            <a:blip r:embed="rId5"/>
            <a:stretch>
              <a:fillRect/>
            </a:stretch>
          </p:blipFill>
          <p:spPr>
            <a:xfrm>
              <a:off x="2201296" y="4125198"/>
              <a:ext cx="1334146" cy="873548"/>
            </a:xfrm>
            <a:prstGeom prst="rect">
              <a:avLst/>
            </a:prstGeom>
            <a:ln w="12700">
              <a:solidFill>
                <a:srgbClr val="D6D5D5"/>
              </a:solidFill>
              <a:miter lim="400000"/>
            </a:ln>
            <a:effectLst>
              <a:outerShdw blurRad="355600" rotWithShape="0">
                <a:srgbClr val="000000">
                  <a:alpha val="75000"/>
                </a:srgbClr>
              </a:outerShdw>
            </a:effectLst>
          </p:spPr>
        </p:pic>
        <p:pic>
          <p:nvPicPr>
            <p:cNvPr id="188" name="social_network__3_.gif" descr="social_network__3_.gif"/>
            <p:cNvPicPr>
              <a:picLocks/>
            </p:cNvPicPr>
            <p:nvPr/>
          </p:nvPicPr>
          <p:blipFill>
            <a:blip r:embed="rId6"/>
            <a:stretch>
              <a:fillRect/>
            </a:stretch>
          </p:blipFill>
          <p:spPr>
            <a:xfrm>
              <a:off x="1408824" y="2777403"/>
              <a:ext cx="1350019" cy="1012515"/>
            </a:xfrm>
            <a:prstGeom prst="rect">
              <a:avLst/>
            </a:prstGeom>
            <a:ln w="12700">
              <a:solidFill>
                <a:srgbClr val="D6D5D5"/>
              </a:solidFill>
              <a:miter lim="400000"/>
            </a:ln>
            <a:effectLst>
              <a:outerShdw blurRad="355600" rotWithShape="0">
                <a:srgbClr val="000000">
                  <a:alpha val="75000"/>
                </a:srgbClr>
              </a:outerShdw>
            </a:effectLst>
          </p:spPr>
        </p:pic>
        <p:sp>
          <p:nvSpPr>
            <p:cNvPr id="189" name="Chemical Structure"/>
            <p:cNvSpPr txBox="1"/>
            <p:nvPr/>
          </p:nvSpPr>
          <p:spPr>
            <a:xfrm>
              <a:off x="2258675" y="4138803"/>
              <a:ext cx="946974"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pPr defTabSz="438150"/>
              <a:r>
                <a:rPr sz="900" dirty="0"/>
                <a:t>Chemical Structure</a:t>
              </a:r>
            </a:p>
          </p:txBody>
        </p:sp>
        <p:sp>
          <p:nvSpPr>
            <p:cNvPr id="190" name="Brain"/>
            <p:cNvSpPr txBox="1"/>
            <p:nvPr/>
          </p:nvSpPr>
          <p:spPr>
            <a:xfrm>
              <a:off x="5726277" y="3307824"/>
              <a:ext cx="339436" cy="215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pPr defTabSz="438150"/>
              <a:r>
                <a:rPr sz="1050" dirty="0"/>
                <a:t>Brain</a:t>
              </a:r>
            </a:p>
          </p:txBody>
        </p:sp>
        <p:sp>
          <p:nvSpPr>
            <p:cNvPr id="191" name="Social Networks"/>
            <p:cNvSpPr txBox="1"/>
            <p:nvPr/>
          </p:nvSpPr>
          <p:spPr>
            <a:xfrm>
              <a:off x="1399211" y="2786291"/>
              <a:ext cx="801101"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pPr defTabSz="438150"/>
              <a:r>
                <a:rPr sz="900" dirty="0"/>
                <a:t>Social Networks</a:t>
              </a:r>
            </a:p>
          </p:txBody>
        </p:sp>
        <p:sp>
          <p:nvSpPr>
            <p:cNvPr id="192" name="Internet"/>
            <p:cNvSpPr txBox="1"/>
            <p:nvPr/>
          </p:nvSpPr>
          <p:spPr>
            <a:xfrm>
              <a:off x="3588854" y="3179131"/>
              <a:ext cx="509354" cy="215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defTabSz="584200">
                <a:defRPr sz="1300">
                  <a:solidFill>
                    <a:srgbClr val="D6D5D5"/>
                  </a:solidFill>
                  <a:latin typeface="Apple SD 산돌고딕 Neo 볼드체"/>
                  <a:ea typeface="Apple SD 산돌고딕 Neo 볼드체"/>
                  <a:cs typeface="Apple SD 산돌고딕 Neo 볼드체"/>
                  <a:sym typeface="Apple SD 산돌고딕 Neo 볼드체"/>
                </a:defRPr>
              </a:lvl1pPr>
            </a:lstStyle>
            <a:p>
              <a:pPr defTabSz="438150"/>
              <a:r>
                <a:rPr sz="1050" b="1" dirty="0"/>
                <a:t>Internet</a:t>
              </a:r>
            </a:p>
          </p:txBody>
        </p:sp>
        <p:pic>
          <p:nvPicPr>
            <p:cNvPr id="193" name="unnamed-chunk-9.gif" descr="unnamed-chunk-9.gif"/>
            <p:cNvPicPr>
              <a:picLocks/>
            </p:cNvPicPr>
            <p:nvPr/>
          </p:nvPicPr>
          <p:blipFill>
            <a:blip r:embed="rId7"/>
            <a:stretch>
              <a:fillRect/>
            </a:stretch>
          </p:blipFill>
          <p:spPr>
            <a:xfrm>
              <a:off x="6225645" y="4185327"/>
              <a:ext cx="1434119" cy="1024371"/>
            </a:xfrm>
            <a:prstGeom prst="rect">
              <a:avLst/>
            </a:prstGeom>
            <a:ln w="12700">
              <a:solidFill>
                <a:srgbClr val="D6D5D5"/>
              </a:solidFill>
              <a:miter lim="400000"/>
            </a:ln>
            <a:effectLst>
              <a:outerShdw blurRad="355600" rotWithShape="0">
                <a:srgbClr val="000000">
                  <a:alpha val="75000"/>
                </a:srgbClr>
              </a:outerShdw>
            </a:effectLst>
          </p:spPr>
        </p:pic>
        <p:pic>
          <p:nvPicPr>
            <p:cNvPr id="194" name="pek_main_1280p.jpg" descr="pek_main_1280p.jpg"/>
            <p:cNvPicPr>
              <a:picLocks noChangeAspect="1"/>
            </p:cNvPicPr>
            <p:nvPr/>
          </p:nvPicPr>
          <p:blipFill>
            <a:blip r:embed="rId8"/>
            <a:srcRect t="19420" b="19420"/>
            <a:stretch>
              <a:fillRect/>
            </a:stretch>
          </p:blipFill>
          <p:spPr>
            <a:xfrm>
              <a:off x="2989645" y="1362342"/>
              <a:ext cx="4139163" cy="1421976"/>
            </a:xfrm>
            <a:prstGeom prst="rect">
              <a:avLst/>
            </a:prstGeom>
            <a:ln w="12700">
              <a:solidFill>
                <a:srgbClr val="D6D5D5"/>
              </a:solidFill>
              <a:miter lim="400000"/>
            </a:ln>
            <a:effectLst>
              <a:outerShdw blurRad="355600" rotWithShape="0">
                <a:srgbClr val="000000">
                  <a:alpha val="75000"/>
                </a:srgbClr>
              </a:outerShdw>
            </a:effectLst>
          </p:spPr>
        </p:pic>
        <p:sp>
          <p:nvSpPr>
            <p:cNvPr id="195" name="Epidemic"/>
            <p:cNvSpPr/>
            <p:nvPr/>
          </p:nvSpPr>
          <p:spPr>
            <a:xfrm>
              <a:off x="2788382" y="2780223"/>
              <a:ext cx="791122" cy="241560"/>
            </a:xfrm>
            <a:prstGeom prst="rect">
              <a:avLst/>
            </a:prstGeom>
            <a:solidFill>
              <a:srgbClr val="FFFFFF">
                <a:alpha val="73098"/>
              </a:srgbClr>
            </a:solidFill>
            <a:ln>
              <a:solidFill>
                <a:srgbClr val="000000">
                  <a:alpha val="73098"/>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000">
                  <a:solidFill>
                    <a:srgbClr val="000000"/>
                  </a:solidFill>
                  <a:latin typeface="Helvetica Neue Medium"/>
                  <a:ea typeface="Helvetica Neue Medium"/>
                  <a:cs typeface="Helvetica Neue Medium"/>
                  <a:sym typeface="Helvetica Neue Medium"/>
                </a:defRPr>
              </a:lvl1pPr>
            </a:lstStyle>
            <a:p>
              <a:pPr defTabSz="438150"/>
              <a:r>
                <a:rPr sz="1055"/>
                <a:t>Epidemic</a:t>
              </a:r>
            </a:p>
          </p:txBody>
        </p:sp>
        <p:sp>
          <p:nvSpPr>
            <p:cNvPr id="196" name="Particle System (Physics)"/>
            <p:cNvSpPr txBox="1"/>
            <p:nvPr/>
          </p:nvSpPr>
          <p:spPr>
            <a:xfrm>
              <a:off x="6285115" y="4235135"/>
              <a:ext cx="730028" cy="248898"/>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1200" u="sng">
                  <a:solidFill>
                    <a:srgbClr val="000000"/>
                  </a:solidFill>
                  <a:latin typeface="Helvetica Neue Medium"/>
                  <a:ea typeface="Helvetica Neue Medium"/>
                  <a:cs typeface="Helvetica Neue Medium"/>
                  <a:sym typeface="Helvetica Neue Medium"/>
                  <a:hlinkClick r:id="" action="ppaction://noaction"/>
                </a:defRPr>
              </a:lvl1pPr>
            </a:lstStyle>
            <a:p>
              <a:pPr defTabSz="438150">
                <a:defRPr u="none"/>
              </a:pPr>
              <a:r>
                <a:rPr sz="633" u="none"/>
                <a:t>Particle System (Physics)</a:t>
              </a:r>
            </a:p>
          </p:txBody>
        </p:sp>
        <p:pic>
          <p:nvPicPr>
            <p:cNvPr id="197" name="IoT-Security.gif" descr="IoT-Security.gif"/>
            <p:cNvPicPr>
              <a:picLocks/>
            </p:cNvPicPr>
            <p:nvPr/>
          </p:nvPicPr>
          <p:blipFill>
            <a:blip r:embed="rId9"/>
            <a:stretch>
              <a:fillRect/>
            </a:stretch>
          </p:blipFill>
          <p:spPr>
            <a:xfrm>
              <a:off x="3980351" y="4609164"/>
              <a:ext cx="1980205" cy="745052"/>
            </a:xfrm>
            <a:prstGeom prst="rect">
              <a:avLst/>
            </a:prstGeom>
            <a:ln w="25400">
              <a:solidFill>
                <a:srgbClr val="D6D5D5"/>
              </a:solidFill>
              <a:miter lim="400000"/>
            </a:ln>
            <a:effectLst>
              <a:outerShdw blurRad="355600" rotWithShape="0">
                <a:srgbClr val="000000">
                  <a:alpha val="75000"/>
                </a:srgbClr>
              </a:outerShdw>
            </a:effectLst>
          </p:spPr>
        </p:pic>
        <p:sp>
          <p:nvSpPr>
            <p:cNvPr id="198" name="Internet of Things"/>
            <p:cNvSpPr txBox="1"/>
            <p:nvPr/>
          </p:nvSpPr>
          <p:spPr>
            <a:xfrm>
              <a:off x="3977002" y="4600634"/>
              <a:ext cx="813535" cy="151500"/>
            </a:xfrm>
            <a:prstGeom prst="rect">
              <a:avLst/>
            </a:prstGeom>
            <a:solidFill>
              <a:srgbClr val="FFFFFF">
                <a:alpha val="96551"/>
              </a:srgbClr>
            </a:solidFill>
            <a:ln>
              <a:solidFill>
                <a:srgbClr val="000000">
                  <a:alpha val="96551"/>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1200">
                  <a:solidFill>
                    <a:srgbClr val="000000"/>
                  </a:solidFill>
                  <a:latin typeface="Helvetica Neue Medium"/>
                  <a:ea typeface="Helvetica Neue Medium"/>
                  <a:cs typeface="Helvetica Neue Medium"/>
                  <a:sym typeface="Helvetica Neue Medium"/>
                </a:defRPr>
              </a:lvl1pPr>
            </a:lstStyle>
            <a:p>
              <a:pPr defTabSz="438150"/>
              <a:r>
                <a:rPr sz="633"/>
                <a:t>Internet of Things</a:t>
              </a:r>
            </a:p>
          </p:txBody>
        </p:sp>
        <p:sp>
          <p:nvSpPr>
            <p:cNvPr id="199" name="Rectangle"/>
            <p:cNvSpPr/>
            <p:nvPr/>
          </p:nvSpPr>
          <p:spPr>
            <a:xfrm>
              <a:off x="5358054" y="5232469"/>
              <a:ext cx="585020" cy="109120"/>
            </a:xfrm>
            <a:prstGeom prst="rect">
              <a:avLst/>
            </a:prstGeom>
            <a:solidFill>
              <a:srgbClr val="4D5161"/>
            </a:solidFill>
            <a:ln w="12700">
              <a:miter lim="400000"/>
            </a:ln>
          </p:spPr>
          <p:txBody>
            <a:bodyPr lIns="26789" tIns="26789" rIns="26789" bIns="26789" anchor="ctr"/>
            <a:lstStyle/>
            <a:p>
              <a:pPr defTabSz="308063">
                <a:defRPr sz="2200">
                  <a:solidFill>
                    <a:srgbClr val="FFFFFF"/>
                  </a:solidFill>
                  <a:latin typeface="Helvetica Neue Medium"/>
                  <a:ea typeface="Helvetica Neue Medium"/>
                  <a:cs typeface="Helvetica Neue Medium"/>
                  <a:sym typeface="Helvetica Neue Medium"/>
                </a:defRPr>
              </a:pPr>
              <a:endParaRPr sz="1160">
                <a:solidFill>
                  <a:srgbClr val="FFFFFF"/>
                </a:solidFill>
                <a:latin typeface="Helvetica Neue Medium"/>
                <a:sym typeface="Helvetica Neue Medium"/>
              </a:endParaRPr>
            </a:p>
          </p:txBody>
        </p:sp>
        <p:pic>
          <p:nvPicPr>
            <p:cNvPr id="200" name="Image" descr="Image"/>
            <p:cNvPicPr>
              <a:picLocks noChangeAspect="1"/>
            </p:cNvPicPr>
            <p:nvPr/>
          </p:nvPicPr>
          <p:blipFill>
            <a:blip r:embed="rId10"/>
            <a:stretch>
              <a:fillRect/>
            </a:stretch>
          </p:blipFill>
          <p:spPr>
            <a:xfrm>
              <a:off x="1042984" y="3099319"/>
              <a:ext cx="585020" cy="900030"/>
            </a:xfrm>
            <a:prstGeom prst="rect">
              <a:avLst/>
            </a:prstGeom>
            <a:ln w="12700">
              <a:miter lim="400000"/>
            </a:ln>
          </p:spPr>
        </p:pic>
        <p:pic>
          <p:nvPicPr>
            <p:cNvPr id="201" name="unnamed.gif" descr="unnamed.gif"/>
            <p:cNvPicPr>
              <a:picLocks/>
            </p:cNvPicPr>
            <p:nvPr/>
          </p:nvPicPr>
          <p:blipFill>
            <a:blip r:embed="rId11"/>
            <a:stretch>
              <a:fillRect/>
            </a:stretch>
          </p:blipFill>
          <p:spPr>
            <a:xfrm>
              <a:off x="1244122" y="4335261"/>
              <a:ext cx="1001468" cy="563327"/>
            </a:xfrm>
            <a:prstGeom prst="rect">
              <a:avLst/>
            </a:prstGeom>
            <a:ln w="12700">
              <a:solidFill>
                <a:srgbClr val="D6D5D5"/>
              </a:solidFill>
              <a:miter lim="400000"/>
            </a:ln>
          </p:spPr>
        </p:pic>
      </p:grpSp>
      <p:sp>
        <p:nvSpPr>
          <p:cNvPr id="3" name="TextBox 2">
            <a:extLst>
              <a:ext uri="{FF2B5EF4-FFF2-40B4-BE49-F238E27FC236}">
                <a16:creationId xmlns:a16="http://schemas.microsoft.com/office/drawing/2014/main" id="{453743FF-C194-62AA-A1D7-F32BA0DD3485}"/>
              </a:ext>
            </a:extLst>
          </p:cNvPr>
          <p:cNvSpPr txBox="1"/>
          <p:nvPr/>
        </p:nvSpPr>
        <p:spPr>
          <a:xfrm>
            <a:off x="7253739" y="1423782"/>
            <a:ext cx="1696362" cy="646331"/>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Graph dynamics</a:t>
            </a:r>
          </a:p>
          <a:p>
            <a:r>
              <a:rPr lang="en-US" dirty="0">
                <a:latin typeface="Calibri" panose="020F0502020204030204" pitchFamily="34" charset="0"/>
                <a:ea typeface="Calibri" panose="020F0502020204030204" pitchFamily="34" charset="0"/>
                <a:cs typeface="Calibri" panose="020F0502020204030204" pitchFamily="34" charset="0"/>
              </a:rPr>
              <a:t>Disease spread</a:t>
            </a:r>
          </a:p>
        </p:txBody>
      </p:sp>
    </p:spTree>
  </p:cSld>
  <p:clrMapOvr>
    <a:masterClrMapping/>
  </p:clrMapOvr>
  <p:transition spd="med" advClick="0"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55D631-B114-D37C-9A6E-CA7CF72D4E75}"/>
              </a:ext>
            </a:extLst>
          </p:cNvPr>
          <p:cNvSpPr txBox="1"/>
          <p:nvPr/>
        </p:nvSpPr>
        <p:spPr>
          <a:xfrm>
            <a:off x="107273" y="5427118"/>
            <a:ext cx="8534198" cy="507831"/>
          </a:xfrm>
          <a:prstGeom prst="rect">
            <a:avLst/>
          </a:prstGeom>
          <a:noFill/>
        </p:spPr>
        <p:txBody>
          <a:bodyPr wrap="square">
            <a:spAutoFit/>
          </a:bodyPr>
          <a:lstStyle/>
          <a:p>
            <a:pPr marL="214313" indent="-214313" defTabSz="342900">
              <a:buFont typeface="Arial" panose="020B0604020202020204" pitchFamily="34" charset="0"/>
              <a:buChar char="•"/>
            </a:pPr>
            <a:r>
              <a:rPr lang="en-US" sz="1350" dirty="0">
                <a:solidFill>
                  <a:prstClr val="black"/>
                </a:solidFill>
                <a:latin typeface="Calibri" panose="020F0502020204030204"/>
              </a:rPr>
              <a:t>Leveraging Graph Neural Networks for MIC Prediction in Antimicrobial Resistance Studies. International Conference of the IEEE Engineering in Medicine &amp; Biology Society, 2024</a:t>
            </a:r>
          </a:p>
        </p:txBody>
      </p:sp>
      <p:sp>
        <p:nvSpPr>
          <p:cNvPr id="5" name="Title 1">
            <a:extLst>
              <a:ext uri="{FF2B5EF4-FFF2-40B4-BE49-F238E27FC236}">
                <a16:creationId xmlns:a16="http://schemas.microsoft.com/office/drawing/2014/main" id="{3BC2D3E4-5E1A-1342-585D-0E297C898FEB}"/>
              </a:ext>
            </a:extLst>
          </p:cNvPr>
          <p:cNvSpPr txBox="1">
            <a:spLocks/>
          </p:cNvSpPr>
          <p:nvPr/>
        </p:nvSpPr>
        <p:spPr>
          <a:xfrm>
            <a:off x="504618" y="-233575"/>
            <a:ext cx="7739507"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2"/>
                </a:solidFill>
                <a:latin typeface="+mj-lt"/>
                <a:ea typeface="+mj-ea"/>
                <a:cs typeface="+mj-cs"/>
              </a:defRPr>
            </a:lvl1pPr>
          </a:lstStyle>
          <a:p>
            <a:pPr defTabSz="342900"/>
            <a:r>
              <a:rPr lang="en-US" sz="2800" dirty="0">
                <a:solidFill>
                  <a:srgbClr val="5D1724"/>
                </a:solidFill>
                <a:latin typeface="Calibri" panose="020F0502020204030204" pitchFamily="34" charset="0"/>
                <a:ea typeface="Calibri" panose="020F0502020204030204" pitchFamily="34" charset="0"/>
                <a:cs typeface="Calibri" panose="020F0502020204030204" pitchFamily="34" charset="0"/>
              </a:rPr>
              <a:t>Graph Neural Networks (GNN) for MIC Prediction</a:t>
            </a:r>
          </a:p>
        </p:txBody>
      </p:sp>
      <p:sp>
        <p:nvSpPr>
          <p:cNvPr id="6" name="Content Placeholder 2">
            <a:extLst>
              <a:ext uri="{FF2B5EF4-FFF2-40B4-BE49-F238E27FC236}">
                <a16:creationId xmlns:a16="http://schemas.microsoft.com/office/drawing/2014/main" id="{7384FBAD-8881-5FAB-FF32-BBC3E5ECDC02}"/>
              </a:ext>
            </a:extLst>
          </p:cNvPr>
          <p:cNvSpPr txBox="1">
            <a:spLocks/>
          </p:cNvSpPr>
          <p:nvPr/>
        </p:nvSpPr>
        <p:spPr>
          <a:xfrm>
            <a:off x="139622" y="1237142"/>
            <a:ext cx="8864756" cy="2963041"/>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400" dirty="0">
                <a:solidFill>
                  <a:srgbClr val="000000"/>
                </a:solidFill>
                <a:latin typeface="Calibri" panose="020F0502020204030204"/>
              </a:rPr>
              <a:t>K-</a:t>
            </a:r>
            <a:r>
              <a:rPr lang="en-US" sz="1400" dirty="0" err="1">
                <a:solidFill>
                  <a:srgbClr val="000000"/>
                </a:solidFill>
                <a:latin typeface="Calibri" panose="020F0502020204030204"/>
              </a:rPr>
              <a:t>mer</a:t>
            </a:r>
            <a:r>
              <a:rPr lang="en-US" sz="1400" dirty="0">
                <a:solidFill>
                  <a:srgbClr val="000000"/>
                </a:solidFill>
                <a:latin typeface="Calibri" panose="020F0502020204030204"/>
              </a:rPr>
              <a:t> GNN model</a:t>
            </a:r>
          </a:p>
          <a:p>
            <a:pPr marL="557213" lvl="1" indent="-214313" defTabSz="342900"/>
            <a:r>
              <a:rPr lang="en-US" sz="1400" dirty="0">
                <a:latin typeface="Calibri" panose="020F0502020204030204"/>
              </a:rPr>
              <a:t>Nodes are k-</a:t>
            </a:r>
            <a:r>
              <a:rPr lang="en-US" sz="1400" dirty="0" err="1">
                <a:latin typeface="Calibri" panose="020F0502020204030204"/>
              </a:rPr>
              <a:t>mers</a:t>
            </a:r>
            <a:r>
              <a:rPr lang="en-US" sz="1400" dirty="0">
                <a:latin typeface="Calibri" panose="020F0502020204030204"/>
              </a:rPr>
              <a:t>, edges show sequence similarity</a:t>
            </a:r>
          </a:p>
          <a:p>
            <a:pPr marL="557213" lvl="1" indent="-214313" defTabSz="342900"/>
            <a:r>
              <a:rPr lang="en-US" sz="1400" dirty="0">
                <a:latin typeface="Calibri" panose="020F0502020204030204"/>
              </a:rPr>
              <a:t>Encodes k-</a:t>
            </a:r>
            <a:r>
              <a:rPr lang="en-US" sz="1400" dirty="0" err="1">
                <a:latin typeface="Calibri" panose="020F0502020204030204"/>
              </a:rPr>
              <a:t>mer</a:t>
            </a:r>
            <a:r>
              <a:rPr lang="en-US" sz="1400" dirty="0">
                <a:latin typeface="Calibri" panose="020F0502020204030204"/>
              </a:rPr>
              <a:t> presence/absence as features</a:t>
            </a:r>
          </a:p>
          <a:p>
            <a:pPr marL="257175" indent="-257175" defTabSz="342900"/>
            <a:r>
              <a:rPr lang="en-US" sz="1400" dirty="0">
                <a:solidFill>
                  <a:srgbClr val="000000"/>
                </a:solidFill>
                <a:latin typeface="Calibri" panose="020F0502020204030204"/>
              </a:rPr>
              <a:t>Integrates graph structure and sequence data</a:t>
            </a:r>
          </a:p>
          <a:p>
            <a:pPr marL="557213" lvl="1" indent="-214313" defTabSz="342900"/>
            <a:r>
              <a:rPr lang="en-US" sz="1400" dirty="0">
                <a:latin typeface="Calibri" panose="020F0502020204030204"/>
              </a:rPr>
              <a:t>Allows predicting MICs and understanding resistance</a:t>
            </a:r>
          </a:p>
          <a:p>
            <a:pPr marL="257175" indent="-257175" defTabSz="342900"/>
            <a:r>
              <a:rPr lang="en-US" sz="1400" dirty="0">
                <a:solidFill>
                  <a:srgbClr val="000000"/>
                </a:solidFill>
                <a:latin typeface="Calibri" panose="020F0502020204030204"/>
              </a:rPr>
              <a:t>Evaluated </a:t>
            </a:r>
            <a:r>
              <a:rPr lang="en-US" sz="1400" i="1" dirty="0">
                <a:solidFill>
                  <a:srgbClr val="000000"/>
                </a:solidFill>
                <a:latin typeface="Calibri" panose="020F0502020204030204"/>
              </a:rPr>
              <a:t>Salmonella</a:t>
            </a:r>
            <a:r>
              <a:rPr lang="en-US" sz="1400" dirty="0">
                <a:solidFill>
                  <a:srgbClr val="000000"/>
                </a:solidFill>
                <a:latin typeface="Calibri" panose="020F0502020204030204"/>
              </a:rPr>
              <a:t> MIC prediction model by conducting comparative analyses with including Linear Regression, Random Forest Regressor (RF), Support Vector Regressor(SVR), and </a:t>
            </a:r>
            <a:r>
              <a:rPr lang="en-US" sz="1400" dirty="0" err="1">
                <a:solidFill>
                  <a:srgbClr val="000000"/>
                </a:solidFill>
                <a:latin typeface="Calibri" panose="020F0502020204030204"/>
              </a:rPr>
              <a:t>XGBoost</a:t>
            </a:r>
            <a:r>
              <a:rPr lang="en-US" sz="1400" dirty="0">
                <a:solidFill>
                  <a:srgbClr val="000000"/>
                </a:solidFill>
                <a:latin typeface="Calibri" panose="020F0502020204030204"/>
              </a:rPr>
              <a:t> (XGB).</a:t>
            </a:r>
            <a:endParaRPr lang="en-US" sz="1400" dirty="0">
              <a:latin typeface="Calibri" panose="020F0502020204030204"/>
            </a:endParaRPr>
          </a:p>
          <a:p>
            <a:pPr marL="0" indent="0" defTabSz="342900">
              <a:buNone/>
            </a:pPr>
            <a:r>
              <a:rPr lang="en-US" sz="1400" dirty="0">
                <a:latin typeface="Calibri" panose="020F0502020204030204"/>
              </a:rPr>
              <a:t>         </a:t>
            </a:r>
          </a:p>
          <a:p>
            <a:pPr marL="0" indent="0" defTabSz="342900">
              <a:buNone/>
            </a:pPr>
            <a:endParaRPr lang="en-US" sz="1400" dirty="0">
              <a:latin typeface="Calibri" panose="020F0502020204030204"/>
            </a:endParaRPr>
          </a:p>
          <a:p>
            <a:pPr marL="557213" lvl="1" indent="-214313" defTabSz="342900"/>
            <a:endParaRPr lang="en-US" sz="1400" dirty="0">
              <a:latin typeface="Calibri" panose="020F0502020204030204"/>
            </a:endParaRPr>
          </a:p>
          <a:p>
            <a:pPr marL="342900" lvl="1" indent="0" defTabSz="342900">
              <a:buNone/>
            </a:pPr>
            <a:endParaRPr lang="en-US" sz="1400" dirty="0">
              <a:latin typeface="Calibri" panose="020F0502020204030204"/>
            </a:endParaRPr>
          </a:p>
        </p:txBody>
      </p:sp>
      <p:sp>
        <p:nvSpPr>
          <p:cNvPr id="7" name="TextBox 6">
            <a:extLst>
              <a:ext uri="{FF2B5EF4-FFF2-40B4-BE49-F238E27FC236}">
                <a16:creationId xmlns:a16="http://schemas.microsoft.com/office/drawing/2014/main" id="{E88254D6-4281-3467-2652-67A8FB826BBA}"/>
              </a:ext>
            </a:extLst>
          </p:cNvPr>
          <p:cNvSpPr txBox="1"/>
          <p:nvPr/>
        </p:nvSpPr>
        <p:spPr>
          <a:xfrm>
            <a:off x="107273" y="532207"/>
            <a:ext cx="8929454" cy="923330"/>
          </a:xfrm>
          <a:prstGeom prst="rect">
            <a:avLst/>
          </a:prstGeom>
          <a:noFill/>
        </p:spPr>
        <p:txBody>
          <a:bodyPr wrap="square" rtlCol="0">
            <a:spAutoFit/>
          </a:bodyPr>
          <a:lstStyle/>
          <a:p>
            <a:pPr marL="285750" indent="-285750" defTabSz="342900">
              <a:buFont typeface="Arial" panose="020B0604020202020204" pitchFamily="34" charset="0"/>
              <a:buChar char="•"/>
            </a:pPr>
            <a:r>
              <a:rPr lang="en-US" dirty="0">
                <a:solidFill>
                  <a:prstClr val="black"/>
                </a:solidFill>
                <a:latin typeface="Calibri" panose="020F0502020204030204"/>
              </a:rPr>
              <a:t>GNNs offer advantages over conventional ML methods by incorporating connectivity, topology, and non-Euclidean data into the learning process. </a:t>
            </a:r>
          </a:p>
          <a:p>
            <a:pPr defTabSz="342900"/>
            <a:endParaRPr lang="en-US"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AAFB3187-7856-6082-0BEA-1C9AC46AA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11" y="3027871"/>
            <a:ext cx="4798494" cy="2399247"/>
          </a:xfrm>
          <a:prstGeom prst="rect">
            <a:avLst/>
          </a:prstGeom>
          <a:noFill/>
        </p:spPr>
      </p:pic>
    </p:spTree>
    <p:extLst>
      <p:ext uri="{BB962C8B-B14F-4D97-AF65-F5344CB8AC3E}">
        <p14:creationId xmlns:p14="http://schemas.microsoft.com/office/powerpoint/2010/main" val="3803393095"/>
      </p:ext>
    </p:extLst>
  </p:cSld>
  <p:clrMapOvr>
    <a:masterClrMapping/>
  </p:clrMapOvr>
  <p:transition spd="med" advClick="0"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1;p17">
            <a:extLst>
              <a:ext uri="{FF2B5EF4-FFF2-40B4-BE49-F238E27FC236}">
                <a16:creationId xmlns:a16="http://schemas.microsoft.com/office/drawing/2014/main" id="{272DB5A3-4DEF-60A5-78AF-8744808056FC}"/>
              </a:ext>
            </a:extLst>
          </p:cNvPr>
          <p:cNvSpPr txBox="1">
            <a:spLocks/>
          </p:cNvSpPr>
          <p:nvPr/>
        </p:nvSpPr>
        <p:spPr>
          <a:xfrm>
            <a:off x="0" y="3956139"/>
            <a:ext cx="5814205"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r>
              <a:rPr kumimoji="0" lang="en-US" i="0" u="none" strike="noStrike" kern="0" cap="none" spc="0" normalizeH="0" baseline="0" noProof="0" dirty="0">
                <a:ln>
                  <a:noFill/>
                </a:ln>
                <a:solidFill>
                  <a:srgbClr val="5D1725"/>
                </a:solidFill>
                <a:effectLst/>
                <a:uLnTx/>
                <a:uFillTx/>
                <a:latin typeface="Calibri" panose="020F0502020204030204" pitchFamily="34" charset="0"/>
                <a:ea typeface="Calibri" panose="020F0502020204030204" pitchFamily="34" charset="0"/>
                <a:cs typeface="Calibri" panose="020F0502020204030204" pitchFamily="34" charset="0"/>
                <a:sym typeface="Arial"/>
              </a:rPr>
              <a:t>LLM for </a:t>
            </a:r>
            <a:r>
              <a:rPr kumimoji="0" lang="en-US" i="1" u="none" strike="noStrike" kern="0" cap="none" spc="0" normalizeH="0" baseline="0" noProof="0" dirty="0">
                <a:ln>
                  <a:noFill/>
                </a:ln>
                <a:solidFill>
                  <a:srgbClr val="5D1725"/>
                </a:solidFill>
                <a:effectLst/>
                <a:uLnTx/>
                <a:uFillTx/>
                <a:latin typeface="Calibri" panose="020F0502020204030204" pitchFamily="34" charset="0"/>
                <a:ea typeface="Calibri" panose="020F0502020204030204" pitchFamily="34" charset="0"/>
                <a:cs typeface="Calibri" panose="020F0502020204030204" pitchFamily="34" charset="0"/>
                <a:sym typeface="Arial"/>
              </a:rPr>
              <a:t>Salmonella</a:t>
            </a:r>
          </a:p>
        </p:txBody>
      </p:sp>
      <p:sp>
        <p:nvSpPr>
          <p:cNvPr id="7" name="Google Shape;75;p16">
            <a:extLst>
              <a:ext uri="{FF2B5EF4-FFF2-40B4-BE49-F238E27FC236}">
                <a16:creationId xmlns:a16="http://schemas.microsoft.com/office/drawing/2014/main" id="{85E74A40-9E70-6AC4-54C4-C7F9401FC45B}"/>
              </a:ext>
            </a:extLst>
          </p:cNvPr>
          <p:cNvSpPr txBox="1">
            <a:spLocks/>
          </p:cNvSpPr>
          <p:nvPr/>
        </p:nvSpPr>
        <p:spPr>
          <a:xfrm>
            <a:off x="3115892" y="3235268"/>
            <a:ext cx="5665800" cy="38502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51948" defTabSz="914400">
              <a:lnSpc>
                <a:spcPct val="150000"/>
              </a:lnSpc>
              <a:buClr>
                <a:srgbClr val="212121"/>
              </a:buClr>
              <a:buSzPct val="100000"/>
              <a:defRPr/>
            </a:pPr>
            <a:r>
              <a:rPr kumimoji="0" lang="en-US" sz="14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Purpose: a core model to allow fine tuning of smaller models</a:t>
            </a:r>
          </a:p>
          <a:p>
            <a:pPr marL="457200" marR="0" lvl="0" indent="-351948" algn="l" defTabSz="914400" rtl="0" eaLnBrk="1" fontAlgn="auto" latinLnBrk="0" hangingPunct="1">
              <a:lnSpc>
                <a:spcPct val="150000"/>
              </a:lnSpc>
              <a:spcBef>
                <a:spcPts val="0"/>
              </a:spcBef>
              <a:spcAft>
                <a:spcPts val="0"/>
              </a:spcAft>
              <a:buClr>
                <a:srgbClr val="212121"/>
              </a:buClr>
              <a:buSzPct val="100000"/>
              <a:buFont typeface="Arial"/>
              <a:buChar char="●"/>
              <a:tabLst/>
              <a:defRPr/>
            </a:pPr>
            <a:r>
              <a:rPr kumimoji="0" lang="en-US" sz="1400" b="0" i="0" u="none" strike="noStrike" kern="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sym typeface="Arial"/>
              </a:rPr>
              <a:t>Not trained to just predict next / missing token</a:t>
            </a:r>
          </a:p>
          <a:p>
            <a:pPr marL="914400" marR="0" lvl="1" indent="-351948" algn="l" defTabSz="914400" rtl="0" eaLnBrk="1" fontAlgn="auto" latinLnBrk="0" hangingPunct="1">
              <a:lnSpc>
                <a:spcPct val="150000"/>
              </a:lnSpc>
              <a:spcBef>
                <a:spcPts val="0"/>
              </a:spcBef>
              <a:spcAft>
                <a:spcPts val="0"/>
              </a:spcAft>
              <a:buClr>
                <a:srgbClr val="212121"/>
              </a:buClr>
              <a:buSzPct val="100000"/>
              <a:buFont typeface="Arial"/>
              <a:buChar char="○"/>
              <a:tabLst/>
              <a:defRPr/>
            </a:pPr>
            <a:r>
              <a:rPr kumimoji="0" lang="en-US" b="0" i="0" u="none" strike="noStrike" kern="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Predict all available labels</a:t>
            </a:r>
          </a:p>
          <a:p>
            <a:pPr marL="914400" marR="0" lvl="1" indent="-351948" algn="l" defTabSz="914400" rtl="0" eaLnBrk="1" fontAlgn="auto" latinLnBrk="0" hangingPunct="1">
              <a:lnSpc>
                <a:spcPct val="150000"/>
              </a:lnSpc>
              <a:spcBef>
                <a:spcPts val="0"/>
              </a:spcBef>
              <a:spcAft>
                <a:spcPts val="0"/>
              </a:spcAft>
              <a:buClr>
                <a:srgbClr val="212121"/>
              </a:buClr>
              <a:buSzPct val="100000"/>
              <a:buFont typeface="Arial"/>
              <a:buChar char="○"/>
              <a:tabLst/>
              <a:defRPr/>
            </a:pPr>
            <a:r>
              <a:rPr kumimoji="0" lang="en-US" b="0" i="0" u="none" strike="noStrike" kern="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sym typeface="Arial"/>
              </a:rPr>
              <a:t>API for going from genome subsequence (in a sample window) to trainable labels</a:t>
            </a:r>
          </a:p>
          <a:p>
            <a:pPr marL="457200" marR="0" lvl="0" indent="-351948" algn="l" defTabSz="914400" rtl="0" eaLnBrk="1" fontAlgn="auto" latinLnBrk="0" hangingPunct="1">
              <a:lnSpc>
                <a:spcPct val="150000"/>
              </a:lnSpc>
              <a:spcBef>
                <a:spcPts val="0"/>
              </a:spcBef>
              <a:spcAft>
                <a:spcPts val="0"/>
              </a:spcAft>
              <a:buClr>
                <a:srgbClr val="212121"/>
              </a:buClr>
              <a:buSzPct val="100000"/>
              <a:buFont typeface="Arial"/>
              <a:buChar char="●"/>
              <a:tabLst/>
              <a:defRPr/>
            </a:pPr>
            <a:r>
              <a:rPr kumimoji="0" lang="en-US" sz="1400" b="0" i="0" u="none" strike="noStrike" kern="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Pros and Cons of generative (GPT like) or predictive (Bert-like)</a:t>
            </a:r>
          </a:p>
          <a:p>
            <a:pPr marL="457200" marR="0" lvl="0" indent="-351948" algn="l" defTabSz="914400" rtl="0" eaLnBrk="1" fontAlgn="auto" latinLnBrk="0" hangingPunct="1">
              <a:lnSpc>
                <a:spcPct val="150000"/>
              </a:lnSpc>
              <a:spcBef>
                <a:spcPts val="0"/>
              </a:spcBef>
              <a:spcAft>
                <a:spcPts val="0"/>
              </a:spcAft>
              <a:buClr>
                <a:srgbClr val="212121"/>
              </a:buClr>
              <a:buSzPct val="100000"/>
              <a:buFont typeface="Arial"/>
              <a:buChar char="●"/>
              <a:tabLst/>
              <a:defRPr/>
            </a:pPr>
            <a:r>
              <a:rPr kumimoji="0" lang="en-US" sz="2000" i="0" u="none" strike="noStrike" kern="0" cap="none" spc="0" normalizeH="0" baseline="0" noProof="0" dirty="0">
                <a:ln>
                  <a:noFill/>
                </a:ln>
                <a:solidFill>
                  <a:srgbClr val="5D1725"/>
                </a:solidFill>
                <a:effectLst/>
                <a:uLnTx/>
                <a:uFillTx/>
                <a:latin typeface="Calibri" panose="020F0502020204030204" pitchFamily="34" charset="0"/>
                <a:ea typeface="Calibri" panose="020F0502020204030204" pitchFamily="34" charset="0"/>
                <a:cs typeface="Calibri" panose="020F0502020204030204" pitchFamily="34" charset="0"/>
                <a:sym typeface="Arial"/>
              </a:rPr>
              <a:t>GNN for serotype prediction</a:t>
            </a:r>
            <a:endParaRPr kumimoji="0" lang="en-US" sz="2000" i="0" u="none" strike="noStrike" kern="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 name="Google Shape;67;p15">
            <a:extLst>
              <a:ext uri="{FF2B5EF4-FFF2-40B4-BE49-F238E27FC236}">
                <a16:creationId xmlns:a16="http://schemas.microsoft.com/office/drawing/2014/main" id="{1CF7A084-4D08-BBD8-9F52-AA99783F0947}"/>
              </a:ext>
            </a:extLst>
          </p:cNvPr>
          <p:cNvSpPr txBox="1">
            <a:spLocks/>
          </p:cNvSpPr>
          <p:nvPr/>
        </p:nvSpPr>
        <p:spPr>
          <a:xfrm>
            <a:off x="0" y="25216"/>
            <a:ext cx="8520600" cy="5727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200" dirty="0">
                <a:solidFill>
                  <a:srgbClr val="5D1725"/>
                </a:solidFill>
                <a:latin typeface="Calibri" panose="020F0502020204030204" pitchFamily="34" charset="0"/>
                <a:ea typeface="Calibri" panose="020F0502020204030204" pitchFamily="34" charset="0"/>
                <a:cs typeface="Calibri" panose="020F0502020204030204" pitchFamily="34" charset="0"/>
              </a:rPr>
              <a:t>Ongoing / Planned Work</a:t>
            </a:r>
          </a:p>
        </p:txBody>
      </p:sp>
      <p:sp>
        <p:nvSpPr>
          <p:cNvPr id="10" name="TextBox 9">
            <a:extLst>
              <a:ext uri="{FF2B5EF4-FFF2-40B4-BE49-F238E27FC236}">
                <a16:creationId xmlns:a16="http://schemas.microsoft.com/office/drawing/2014/main" id="{D28BF6B2-5ADA-13B2-5717-21E582647214}"/>
              </a:ext>
            </a:extLst>
          </p:cNvPr>
          <p:cNvSpPr txBox="1"/>
          <p:nvPr/>
        </p:nvSpPr>
        <p:spPr>
          <a:xfrm>
            <a:off x="3685503" y="537361"/>
            <a:ext cx="4666890" cy="2862322"/>
          </a:xfrm>
          <a:prstGeom prst="rect">
            <a:avLst/>
          </a:prstGeom>
          <a:noFill/>
        </p:spPr>
        <p:txBody>
          <a:bodyPr wrap="square">
            <a:spAutoFit/>
          </a:bodyPr>
          <a:lstStyle/>
          <a:p>
            <a:pPr marL="457200" indent="-317500" algn="l">
              <a:spcBef>
                <a:spcPts val="1200"/>
              </a:spcBef>
              <a:buSzPts val="1400"/>
              <a:buFont typeface="Arial" panose="020B0604020202020204" pitchFamily="34" charset="0"/>
              <a:buChar char="●"/>
            </a:pPr>
            <a:r>
              <a:rPr lang="en-US" i="1" dirty="0">
                <a:latin typeface="Calibri" panose="020F0502020204030204" pitchFamily="34" charset="0"/>
                <a:ea typeface="Calibri" panose="020F0502020204030204" pitchFamily="34" charset="0"/>
                <a:cs typeface="Calibri" panose="020F0502020204030204" pitchFamily="34" charset="0"/>
              </a:rPr>
              <a:t>Salmonella </a:t>
            </a:r>
            <a:r>
              <a:rPr lang="en-US" dirty="0">
                <a:latin typeface="Calibri" panose="020F0502020204030204" pitchFamily="34" charset="0"/>
                <a:ea typeface="Calibri" panose="020F0502020204030204" pitchFamily="34" charset="0"/>
                <a:cs typeface="Calibri" panose="020F0502020204030204" pitchFamily="34" charset="0"/>
              </a:rPr>
              <a:t>genomes (over 550,000)</a:t>
            </a:r>
            <a:endParaRPr lang="en-US" sz="1900" i="1"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Pan Genome Graph</a:t>
            </a:r>
          </a:p>
          <a:p>
            <a:pPr marL="914400" lvl="1" indent="-304800" algn="l">
              <a:spcBef>
                <a:spcPts val="0"/>
              </a:spcBef>
              <a:buSzPts val="120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304800" algn="l">
              <a:spcBef>
                <a:spcPts val="0"/>
              </a:spcBef>
              <a:buSzPts val="12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80,000 with labelled MIC </a:t>
            </a:r>
          </a:p>
          <a:p>
            <a:pPr marL="1371600" lvl="2" indent="-304800" algn="l">
              <a:spcBef>
                <a:spcPts val="0"/>
              </a:spcBef>
              <a:buSzPts val="12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6000 in NARMS</a:t>
            </a:r>
          </a:p>
        </p:txBody>
      </p:sp>
      <p:sp>
        <p:nvSpPr>
          <p:cNvPr id="12" name="TextBox 11">
            <a:extLst>
              <a:ext uri="{FF2B5EF4-FFF2-40B4-BE49-F238E27FC236}">
                <a16:creationId xmlns:a16="http://schemas.microsoft.com/office/drawing/2014/main" id="{51E9C8F5-9037-E7A9-2E99-A25B1F6C182C}"/>
              </a:ext>
            </a:extLst>
          </p:cNvPr>
          <p:cNvSpPr txBox="1"/>
          <p:nvPr/>
        </p:nvSpPr>
        <p:spPr>
          <a:xfrm>
            <a:off x="362308" y="5637876"/>
            <a:ext cx="9144000" cy="338554"/>
          </a:xfrm>
          <a:prstGeom prst="rect">
            <a:avLst/>
          </a:prstGeom>
          <a:noFill/>
        </p:spPr>
        <p:txBody>
          <a:bodyPr wrap="square">
            <a:spAutoFit/>
          </a:bodyPr>
          <a:lstStyle/>
          <a:p>
            <a:r>
              <a:rPr lang="en-US" sz="1600" i="1" dirty="0">
                <a:latin typeface="Calibri" panose="020F0502020204030204" pitchFamily="34" charset="0"/>
                <a:ea typeface="Calibri" panose="020F0502020204030204" pitchFamily="34" charset="0"/>
                <a:cs typeface="Calibri" panose="020F0502020204030204" pitchFamily="34" charset="0"/>
              </a:rPr>
              <a:t>USDA-ARS : Adam Rivers, GBRU, GEERU, Gainesville, FL  Jonathan Frye, Athens, GA. </a:t>
            </a:r>
            <a:endParaRPr lang="en-US" sz="1600" i="1" dirty="0"/>
          </a:p>
        </p:txBody>
      </p:sp>
      <p:pic>
        <p:nvPicPr>
          <p:cNvPr id="14" name="Picture 13" descr="A diagram of a graph&#10;&#10;Description automatically generated">
            <a:extLst>
              <a:ext uri="{FF2B5EF4-FFF2-40B4-BE49-F238E27FC236}">
                <a16:creationId xmlns:a16="http://schemas.microsoft.com/office/drawing/2014/main" id="{FBB50FD3-47A1-4638-B269-69EC8B90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976" y="1465803"/>
            <a:ext cx="4912474" cy="1264981"/>
          </a:xfrm>
          <a:prstGeom prst="rect">
            <a:avLst/>
          </a:prstGeom>
        </p:spPr>
      </p:pic>
      <p:sp>
        <p:nvSpPr>
          <p:cNvPr id="15" name="TextBox 14">
            <a:extLst>
              <a:ext uri="{FF2B5EF4-FFF2-40B4-BE49-F238E27FC236}">
                <a16:creationId xmlns:a16="http://schemas.microsoft.com/office/drawing/2014/main" id="{0966C75A-EE3B-70B0-E254-3C87B32D7C5D}"/>
              </a:ext>
            </a:extLst>
          </p:cNvPr>
          <p:cNvSpPr txBox="1"/>
          <p:nvPr/>
        </p:nvSpPr>
        <p:spPr>
          <a:xfrm>
            <a:off x="7172727" y="2212036"/>
            <a:ext cx="147437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Bioinformatics, 2019</a:t>
            </a:r>
          </a:p>
        </p:txBody>
      </p:sp>
      <p:pic>
        <p:nvPicPr>
          <p:cNvPr id="17" name="Picture 16" descr="Close-up of bacteria&#10;&#10;Description automatically generated">
            <a:extLst>
              <a:ext uri="{FF2B5EF4-FFF2-40B4-BE49-F238E27FC236}">
                <a16:creationId xmlns:a16="http://schemas.microsoft.com/office/drawing/2014/main" id="{4CDAAFCE-E36A-8C21-F46D-4C68315FE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28" y="813574"/>
            <a:ext cx="2608172" cy="1979926"/>
          </a:xfrm>
          <a:prstGeom prst="rect">
            <a:avLst/>
          </a:prstGeom>
        </p:spPr>
      </p:pic>
      <p:sp>
        <p:nvSpPr>
          <p:cNvPr id="18" name="TextBox 17">
            <a:extLst>
              <a:ext uri="{FF2B5EF4-FFF2-40B4-BE49-F238E27FC236}">
                <a16:creationId xmlns:a16="http://schemas.microsoft.com/office/drawing/2014/main" id="{F74A7F7A-33B1-7EA9-4A23-CE4CE315923D}"/>
              </a:ext>
            </a:extLst>
          </p:cNvPr>
          <p:cNvSpPr txBox="1"/>
          <p:nvPr/>
        </p:nvSpPr>
        <p:spPr>
          <a:xfrm>
            <a:off x="37428" y="2793500"/>
            <a:ext cx="2677336" cy="246221"/>
          </a:xfrm>
          <a:prstGeom prst="rect">
            <a:avLst/>
          </a:prstGeom>
          <a:noFill/>
        </p:spPr>
        <p:txBody>
          <a:bodyPr wrap="none" rtlCol="0">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Fda.gov/food/foodborne-pathogens/salmonella</a:t>
            </a:r>
          </a:p>
        </p:txBody>
      </p:sp>
    </p:spTree>
    <p:extLst>
      <p:ext uri="{BB962C8B-B14F-4D97-AF65-F5344CB8AC3E}">
        <p14:creationId xmlns:p14="http://schemas.microsoft.com/office/powerpoint/2010/main" val="3979938501"/>
      </p:ext>
    </p:extLst>
  </p:cSld>
  <p:clrMapOvr>
    <a:masterClrMapping/>
  </p:clrMapOvr>
  <p:transition spd="med" advClick="0"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7">
            <a:extLst>
              <a:ext uri="{FF2B5EF4-FFF2-40B4-BE49-F238E27FC236}">
                <a16:creationId xmlns:a16="http://schemas.microsoft.com/office/drawing/2014/main" id="{3514A6B5-47DD-9430-A7A8-8CA68ECD16F5}"/>
              </a:ext>
            </a:extLst>
          </p:cNvPr>
          <p:cNvSpPr txBox="1">
            <a:spLocks/>
          </p:cNvSpPr>
          <p:nvPr/>
        </p:nvSpPr>
        <p:spPr>
          <a:xfrm>
            <a:off x="2703203" y="0"/>
            <a:ext cx="5814205"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r>
              <a:rPr kumimoji="0" lang="en-US" i="0" u="none" strike="noStrike" kern="0" cap="none" spc="0" normalizeH="0" baseline="0" noProof="0" dirty="0">
                <a:ln>
                  <a:noFill/>
                </a:ln>
                <a:solidFill>
                  <a:srgbClr val="5D1725"/>
                </a:solidFill>
                <a:effectLst/>
                <a:uLnTx/>
                <a:uFillTx/>
                <a:latin typeface="Calibri" panose="020F0502020204030204" pitchFamily="34" charset="0"/>
                <a:ea typeface="Calibri" panose="020F0502020204030204" pitchFamily="34" charset="0"/>
                <a:cs typeface="Calibri" panose="020F0502020204030204" pitchFamily="34" charset="0"/>
                <a:sym typeface="Arial"/>
              </a:rPr>
              <a:t>LLM for Microbiomes</a:t>
            </a:r>
          </a:p>
        </p:txBody>
      </p:sp>
      <p:sp>
        <p:nvSpPr>
          <p:cNvPr id="3" name="Google Shape;82;p17">
            <a:extLst>
              <a:ext uri="{FF2B5EF4-FFF2-40B4-BE49-F238E27FC236}">
                <a16:creationId xmlns:a16="http://schemas.microsoft.com/office/drawing/2014/main" id="{EE428005-D0D2-180C-56AB-2B199599E6AD}"/>
              </a:ext>
            </a:extLst>
          </p:cNvPr>
          <p:cNvSpPr txBox="1">
            <a:spLocks/>
          </p:cNvSpPr>
          <p:nvPr/>
        </p:nvSpPr>
        <p:spPr>
          <a:xfrm>
            <a:off x="1495340" y="3893992"/>
            <a:ext cx="5739249" cy="296400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61950" algn="l" defTabSz="914400" rtl="0" eaLnBrk="1" fontAlgn="auto" latinLnBrk="0" hangingPunct="1">
              <a:lnSpc>
                <a:spcPct val="150000"/>
              </a:lnSpc>
              <a:spcBef>
                <a:spcPts val="0"/>
              </a:spcBef>
              <a:spcAft>
                <a:spcPts val="0"/>
              </a:spcAft>
              <a:buClr>
                <a:srgbClr val="595959"/>
              </a:buClr>
              <a:buSzPts val="2100"/>
              <a:buFont typeface="Arial"/>
              <a:buChar char="●"/>
              <a:tabLst/>
              <a:defRPr/>
            </a:pPr>
            <a:r>
              <a:rPr kumimoji="0" lang="en-US" sz="14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Variety of small microbiome abundance data available</a:t>
            </a:r>
          </a:p>
          <a:p>
            <a:pPr marL="914400" marR="0" lvl="1" indent="-361950" algn="l" defTabSz="914400" rtl="0" eaLnBrk="1" fontAlgn="auto" latinLnBrk="0" hangingPunct="1">
              <a:lnSpc>
                <a:spcPct val="150000"/>
              </a:lnSpc>
              <a:spcBef>
                <a:spcPts val="0"/>
              </a:spcBef>
              <a:spcAft>
                <a:spcPts val="0"/>
              </a:spcAft>
              <a:buClr>
                <a:srgbClr val="595959"/>
              </a:buClr>
              <a:buSzPts val="2100"/>
              <a:buFont typeface="Arial"/>
              <a:buChar char="○"/>
              <a:tabLst/>
              <a:defRPr/>
            </a:pPr>
            <a:r>
              <a:rPr kumimoji="0" lang="en-US"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From a wide range of unrelated experiments</a:t>
            </a:r>
          </a:p>
          <a:p>
            <a:pPr marL="914400" marR="0" lvl="1" indent="-361950" algn="l" defTabSz="914400" rtl="0" eaLnBrk="1" fontAlgn="auto" latinLnBrk="0" hangingPunct="1">
              <a:lnSpc>
                <a:spcPct val="150000"/>
              </a:lnSpc>
              <a:spcBef>
                <a:spcPts val="0"/>
              </a:spcBef>
              <a:spcAft>
                <a:spcPts val="0"/>
              </a:spcAft>
              <a:buClr>
                <a:srgbClr val="595959"/>
              </a:buClr>
              <a:buSzPts val="2100"/>
              <a:buFont typeface="Arial"/>
              <a:buChar char="○"/>
              <a:tabLst/>
              <a:defRPr/>
            </a:pPr>
            <a:r>
              <a:rPr kumimoji="0" lang="en-US"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Different types of samples </a:t>
            </a:r>
          </a:p>
          <a:p>
            <a:pPr marL="914400" marR="0" lvl="1" indent="-361950" algn="l" defTabSz="914400" rtl="0" eaLnBrk="1" fontAlgn="auto" latinLnBrk="0" hangingPunct="1">
              <a:lnSpc>
                <a:spcPct val="150000"/>
              </a:lnSpc>
              <a:spcBef>
                <a:spcPts val="0"/>
              </a:spcBef>
              <a:spcAft>
                <a:spcPts val="0"/>
              </a:spcAft>
              <a:buClr>
                <a:srgbClr val="595959"/>
              </a:buClr>
              <a:buSzPts val="2100"/>
              <a:buFont typeface="Arial"/>
              <a:buChar char="○"/>
              <a:tabLst/>
              <a:defRPr/>
            </a:pPr>
            <a:r>
              <a:rPr kumimoji="0" lang="en-US"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sym typeface="Arial"/>
              </a:rPr>
              <a:t>Different species, soil, feces </a:t>
            </a:r>
          </a:p>
        </p:txBody>
      </p:sp>
      <p:pic>
        <p:nvPicPr>
          <p:cNvPr id="4" name="Picture 3">
            <a:extLst>
              <a:ext uri="{FF2B5EF4-FFF2-40B4-BE49-F238E27FC236}">
                <a16:creationId xmlns:a16="http://schemas.microsoft.com/office/drawing/2014/main" id="{86507A79-5ED9-9862-8267-3CA91466A1F2}"/>
              </a:ext>
            </a:extLst>
          </p:cNvPr>
          <p:cNvPicPr>
            <a:picLocks noChangeAspect="1"/>
          </p:cNvPicPr>
          <p:nvPr/>
        </p:nvPicPr>
        <p:blipFill rotWithShape="1">
          <a:blip r:embed="rId3"/>
          <a:srcRect l="45550" t="20634" r="41730" b="51993"/>
          <a:stretch/>
        </p:blipFill>
        <p:spPr>
          <a:xfrm>
            <a:off x="828721" y="552126"/>
            <a:ext cx="6693513" cy="3178150"/>
          </a:xfrm>
          <a:prstGeom prst="rect">
            <a:avLst/>
          </a:prstGeom>
        </p:spPr>
      </p:pic>
      <p:sp>
        <p:nvSpPr>
          <p:cNvPr id="11" name="TextBox 10">
            <a:extLst>
              <a:ext uri="{FF2B5EF4-FFF2-40B4-BE49-F238E27FC236}">
                <a16:creationId xmlns:a16="http://schemas.microsoft.com/office/drawing/2014/main" id="{0EBFC17B-8972-0A6B-2D31-B10C24ADA243}"/>
              </a:ext>
            </a:extLst>
          </p:cNvPr>
          <p:cNvSpPr txBox="1"/>
          <p:nvPr/>
        </p:nvSpPr>
        <p:spPr>
          <a:xfrm>
            <a:off x="2096396" y="3413927"/>
            <a:ext cx="2397964"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USDA Science Blueprint 2020-2025 </a:t>
            </a:r>
          </a:p>
        </p:txBody>
      </p:sp>
      <p:sp>
        <p:nvSpPr>
          <p:cNvPr id="12" name="TextBox 11">
            <a:extLst>
              <a:ext uri="{FF2B5EF4-FFF2-40B4-BE49-F238E27FC236}">
                <a16:creationId xmlns:a16="http://schemas.microsoft.com/office/drawing/2014/main" id="{D4D08EAE-E027-86F8-80C2-C39B1C1AACA2}"/>
              </a:ext>
            </a:extLst>
          </p:cNvPr>
          <p:cNvSpPr txBox="1"/>
          <p:nvPr/>
        </p:nvSpPr>
        <p:spPr>
          <a:xfrm>
            <a:off x="-224287" y="5538158"/>
            <a:ext cx="9592573" cy="369332"/>
          </a:xfrm>
          <a:prstGeom prst="rect">
            <a:avLst/>
          </a:prstGeom>
          <a:noFill/>
        </p:spPr>
        <p:txBody>
          <a:bodyPr wrap="square" rtlCol="0">
            <a:spAutoFit/>
          </a:bodyPr>
          <a:lstStyle/>
          <a:p>
            <a:pPr marL="139700" algn="l">
              <a:spcBef>
                <a:spcPts val="0"/>
              </a:spcBef>
              <a:buSzPts val="1400"/>
            </a:pPr>
            <a:r>
              <a:rPr lang="en-US" sz="1800" i="1" dirty="0">
                <a:latin typeface="Calibri" panose="020F0502020204030204" pitchFamily="34" charset="0"/>
                <a:ea typeface="Calibri" panose="020F0502020204030204" pitchFamily="34" charset="0"/>
                <a:cs typeface="Calibri" panose="020F0502020204030204" pitchFamily="34" charset="0"/>
              </a:rPr>
              <a:t>USDA-ARS: Michael J. Rothrock &amp; </a:t>
            </a:r>
            <a:r>
              <a:rPr lang="en-US" sz="1800" i="1" dirty="0" err="1">
                <a:latin typeface="Calibri" panose="020F0502020204030204" pitchFamily="34" charset="0"/>
                <a:ea typeface="Calibri" panose="020F0502020204030204" pitchFamily="34" charset="0"/>
                <a:cs typeface="Calibri" panose="020F0502020204030204" pitchFamily="34" charset="0"/>
              </a:rPr>
              <a:t>Adelumola</a:t>
            </a:r>
            <a:r>
              <a:rPr lang="en-US" sz="1800" i="1" dirty="0">
                <a:latin typeface="Calibri" panose="020F0502020204030204" pitchFamily="34" charset="0"/>
                <a:ea typeface="Calibri" panose="020F0502020204030204" pitchFamily="34" charset="0"/>
                <a:cs typeface="Calibri" panose="020F0502020204030204" pitchFamily="34" charset="0"/>
              </a:rPr>
              <a:t> </a:t>
            </a:r>
            <a:r>
              <a:rPr lang="en-US" sz="1800" i="1" dirty="0" err="1">
                <a:latin typeface="Calibri" panose="020F0502020204030204" pitchFamily="34" charset="0"/>
                <a:ea typeface="Calibri" panose="020F0502020204030204" pitchFamily="34" charset="0"/>
                <a:cs typeface="Calibri" panose="020F0502020204030204" pitchFamily="34" charset="0"/>
              </a:rPr>
              <a:t>Oladeinde</a:t>
            </a:r>
            <a:r>
              <a:rPr lang="en-US" sz="1800" i="1" dirty="0">
                <a:latin typeface="Calibri" panose="020F0502020204030204" pitchFamily="34" charset="0"/>
                <a:ea typeface="Calibri" panose="020F0502020204030204" pitchFamily="34" charset="0"/>
                <a:cs typeface="Calibri" panose="020F0502020204030204" pitchFamily="34" charset="0"/>
              </a:rPr>
              <a:t> , Athens, GA, Laxmi </a:t>
            </a:r>
            <a:r>
              <a:rPr lang="en-US" sz="1800" i="1" dirty="0" err="1">
                <a:latin typeface="Calibri" panose="020F0502020204030204" pitchFamily="34" charset="0"/>
                <a:ea typeface="Calibri" panose="020F0502020204030204" pitchFamily="34" charset="0"/>
                <a:cs typeface="Calibri" panose="020F0502020204030204" pitchFamily="34" charset="0"/>
              </a:rPr>
              <a:t>Yeruva</a:t>
            </a:r>
            <a:r>
              <a:rPr lang="en-US" sz="1800" i="1" dirty="0">
                <a:latin typeface="Calibri" panose="020F0502020204030204" pitchFamily="34" charset="0"/>
                <a:ea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Calibri" panose="020F0502020204030204" pitchFamily="34" charset="0"/>
              </a:rPr>
              <a:t>Little Rock, AR</a:t>
            </a:r>
            <a:endParaRPr lang="en-US" i="1" dirty="0"/>
          </a:p>
        </p:txBody>
      </p:sp>
    </p:spTree>
    <p:extLst>
      <p:ext uri="{BB962C8B-B14F-4D97-AF65-F5344CB8AC3E}">
        <p14:creationId xmlns:p14="http://schemas.microsoft.com/office/powerpoint/2010/main" val="1045164137"/>
      </p:ext>
    </p:extLst>
  </p:cSld>
  <p:clrMapOvr>
    <a:masterClrMapping/>
  </p:clrMapOvr>
  <p:transition spd="med" advClick="0"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7;p15">
            <a:extLst>
              <a:ext uri="{FF2B5EF4-FFF2-40B4-BE49-F238E27FC236}">
                <a16:creationId xmlns:a16="http://schemas.microsoft.com/office/drawing/2014/main" id="{2BAAE2BD-60FC-08EE-D72A-C9817F3CC566}"/>
              </a:ext>
            </a:extLst>
          </p:cNvPr>
          <p:cNvSpPr txBox="1">
            <a:spLocks/>
          </p:cNvSpPr>
          <p:nvPr/>
        </p:nvSpPr>
        <p:spPr>
          <a:xfrm>
            <a:off x="1417030" y="203870"/>
            <a:ext cx="8520600" cy="572700"/>
          </a:xfrm>
          <a:prstGeom prst="rect">
            <a:avLst/>
          </a:prstGeom>
        </p:spPr>
        <p:txBody>
          <a:bodyPr spcFirstLastPara="1" vert="horz" wrap="square" lIns="91425" tIns="91425" rIns="91425" bIns="91425" rtlCol="0" anchor="t" anchorCtr="0">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 dirty="0">
                <a:solidFill>
                  <a:srgbClr val="5D1725"/>
                </a:solidFill>
                <a:latin typeface="Calibri" panose="020F0502020204030204" pitchFamily="34" charset="0"/>
                <a:ea typeface="Calibri" panose="020F0502020204030204" pitchFamily="34" charset="0"/>
                <a:cs typeface="Calibri" panose="020F0502020204030204" pitchFamily="34" charset="0"/>
              </a:rPr>
              <a:t>Transformers for Tabular Data</a:t>
            </a:r>
            <a:endParaRPr lang="en-US" dirty="0">
              <a:solidFill>
                <a:srgbClr val="5D1725"/>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89;p18">
            <a:extLst>
              <a:ext uri="{FF2B5EF4-FFF2-40B4-BE49-F238E27FC236}">
                <a16:creationId xmlns:a16="http://schemas.microsoft.com/office/drawing/2014/main" id="{39CE0AFF-9AB0-42EB-AF3D-EE5DD23321C7}"/>
              </a:ext>
            </a:extLst>
          </p:cNvPr>
          <p:cNvSpPr txBox="1">
            <a:spLocks/>
          </p:cNvSpPr>
          <p:nvPr/>
        </p:nvSpPr>
        <p:spPr>
          <a:xfrm>
            <a:off x="-7478" y="776570"/>
            <a:ext cx="9151478" cy="34164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31946" algn="l">
              <a:lnSpc>
                <a:spcPct val="150000"/>
              </a:lnSpc>
              <a:spcBef>
                <a:spcPts val="0"/>
              </a:spcBef>
              <a:buSzPct val="1000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ML models ignore the deeper meaning of “features”</a:t>
            </a:r>
          </a:p>
          <a:p>
            <a:pPr marL="914400" lvl="1" indent="-331946" algn="l">
              <a:lnSpc>
                <a:spcPct val="150000"/>
              </a:lnSpc>
              <a:spcBef>
                <a:spcPts val="0"/>
              </a:spcBef>
              <a:buSzPct val="1000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Input variables like temperature, salinity, </a:t>
            </a:r>
            <a:r>
              <a:rPr lang="en-US" i="1" dirty="0">
                <a:latin typeface="Calibri" panose="020F0502020204030204" pitchFamily="34" charset="0"/>
                <a:ea typeface="Calibri" panose="020F0502020204030204" pitchFamily="34" charset="0"/>
                <a:cs typeface="Calibri" panose="020F0502020204030204" pitchFamily="34" charset="0"/>
              </a:rPr>
              <a:t>E. coli</a:t>
            </a:r>
            <a:r>
              <a:rPr lang="en-US" dirty="0">
                <a:latin typeface="Calibri" panose="020F0502020204030204" pitchFamily="34" charset="0"/>
                <a:ea typeface="Calibri" panose="020F0502020204030204" pitchFamily="34" charset="0"/>
                <a:cs typeface="Calibri" panose="020F0502020204030204" pitchFamily="34" charset="0"/>
              </a:rPr>
              <a:t> CFUs, etc., are just x</a:t>
            </a:r>
            <a:r>
              <a:rPr lang="en-US" baseline="-25000" dirty="0">
                <a:latin typeface="Calibri" panose="020F0502020204030204" pitchFamily="34" charset="0"/>
                <a:ea typeface="Calibri" panose="020F0502020204030204" pitchFamily="34" charset="0"/>
                <a:cs typeface="Calibri" panose="020F0502020204030204" pitchFamily="34" charset="0"/>
              </a:rPr>
              <a:t>1</a:t>
            </a:r>
            <a:r>
              <a:rPr lang="en-US" dirty="0">
                <a:latin typeface="Calibri" panose="020F0502020204030204" pitchFamily="34" charset="0"/>
                <a:ea typeface="Calibri" panose="020F0502020204030204" pitchFamily="34" charset="0"/>
                <a:cs typeface="Calibri" panose="020F0502020204030204" pitchFamily="34" charset="0"/>
              </a:rPr>
              <a:t>, x</a:t>
            </a:r>
            <a:r>
              <a:rPr lang="en-US" baseline="-25000" dirty="0">
                <a:latin typeface="Calibri" panose="020F0502020204030204" pitchFamily="34" charset="0"/>
                <a:ea typeface="Calibri" panose="020F0502020204030204" pitchFamily="34" charset="0"/>
                <a:cs typeface="Calibri" panose="020F0502020204030204" pitchFamily="34" charset="0"/>
              </a:rPr>
              <a:t>2</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x</a:t>
            </a:r>
            <a:r>
              <a:rPr lang="en-US" baseline="-25000" dirty="0" err="1">
                <a:latin typeface="Calibri" panose="020F0502020204030204" pitchFamily="34" charset="0"/>
                <a:ea typeface="Calibri" panose="020F0502020204030204" pitchFamily="34" charset="0"/>
                <a:cs typeface="Calibri" panose="020F0502020204030204" pitchFamily="34" charset="0"/>
              </a:rPr>
              <a:t>n</a:t>
            </a:r>
            <a:r>
              <a:rPr lang="en-US" dirty="0">
                <a:latin typeface="Calibri" panose="020F0502020204030204" pitchFamily="34" charset="0"/>
                <a:ea typeface="Calibri" panose="020F0502020204030204" pitchFamily="34" charset="0"/>
                <a:cs typeface="Calibri" panose="020F0502020204030204" pitchFamily="34" charset="0"/>
              </a:rPr>
              <a:t> for the model </a:t>
            </a:r>
          </a:p>
          <a:p>
            <a:pPr marL="914400" lvl="1" indent="-331946" algn="l">
              <a:lnSpc>
                <a:spcPct val="150000"/>
              </a:lnSpc>
              <a:spcBef>
                <a:spcPts val="0"/>
              </a:spcBef>
              <a:buSzPct val="1000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Are reasonably good </a:t>
            </a:r>
            <a:r>
              <a:rPr lang="en-US" i="1" dirty="0">
                <a:latin typeface="Calibri" panose="020F0502020204030204" pitchFamily="34" charset="0"/>
                <a:ea typeface="Calibri" panose="020F0502020204030204" pitchFamily="34" charset="0"/>
                <a:cs typeface="Calibri" panose="020F0502020204030204" pitchFamily="34" charset="0"/>
              </a:rPr>
              <a:t>embeddings</a:t>
            </a:r>
            <a:r>
              <a:rPr lang="en-US" dirty="0">
                <a:latin typeface="Calibri" panose="020F0502020204030204" pitchFamily="34" charset="0"/>
                <a:ea typeface="Calibri" panose="020F0502020204030204" pitchFamily="34" charset="0"/>
                <a:cs typeface="Calibri" panose="020F0502020204030204" pitchFamily="34" charset="0"/>
              </a:rPr>
              <a:t> possible for various features?</a:t>
            </a:r>
          </a:p>
          <a:p>
            <a:pPr marL="914400" lvl="1" indent="-331946" algn="l">
              <a:lnSpc>
                <a:spcPct val="150000"/>
              </a:lnSpc>
              <a:spcBef>
                <a:spcPts val="0"/>
              </a:spcBef>
              <a:buSzPct val="1000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Using data created for possibly unrelated and even unknown purposes… </a:t>
            </a:r>
          </a:p>
          <a:p>
            <a:pPr marL="457200" indent="-331946" algn="l">
              <a:lnSpc>
                <a:spcPct val="150000"/>
              </a:lnSpc>
              <a:spcBef>
                <a:spcPts val="0"/>
              </a:spcBef>
              <a:buSzPct val="1000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Better explainability</a:t>
            </a:r>
          </a:p>
          <a:p>
            <a:pPr marL="914400" lvl="1" indent="-331946" algn="l">
              <a:lnSpc>
                <a:spcPct val="150000"/>
              </a:lnSpc>
              <a:spcBef>
                <a:spcPts val="0"/>
              </a:spcBef>
              <a:buSzPct val="1000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Attention matrix can be interpreted as an edge graph showing transition probabilities</a:t>
            </a:r>
          </a:p>
          <a:p>
            <a:pPr marL="914400" lvl="1" indent="-331946" algn="l">
              <a:lnSpc>
                <a:spcPct val="150000"/>
              </a:lnSpc>
              <a:spcBef>
                <a:spcPts val="0"/>
              </a:spcBef>
              <a:buSzPct val="1000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 model for feature importance (calculable for every sample) using PageRank </a:t>
            </a:r>
          </a:p>
        </p:txBody>
      </p:sp>
      <p:sp>
        <p:nvSpPr>
          <p:cNvPr id="10" name="TextBox 9">
            <a:extLst>
              <a:ext uri="{FF2B5EF4-FFF2-40B4-BE49-F238E27FC236}">
                <a16:creationId xmlns:a16="http://schemas.microsoft.com/office/drawing/2014/main" id="{1D3D5D81-BD46-5EA1-D2EC-B520F602FBAF}"/>
              </a:ext>
            </a:extLst>
          </p:cNvPr>
          <p:cNvSpPr txBox="1"/>
          <p:nvPr/>
        </p:nvSpPr>
        <p:spPr>
          <a:xfrm>
            <a:off x="250165" y="5072332"/>
            <a:ext cx="832449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Exploring Pathogen Presence Prediction in Pastured Poultry Farms through Transformer-Based Models and Attention Mechanism Explainability. (Ready for submission)</a:t>
            </a:r>
          </a:p>
        </p:txBody>
      </p:sp>
      <p:sp>
        <p:nvSpPr>
          <p:cNvPr id="2" name="TextBox 1">
            <a:extLst>
              <a:ext uri="{FF2B5EF4-FFF2-40B4-BE49-F238E27FC236}">
                <a16:creationId xmlns:a16="http://schemas.microsoft.com/office/drawing/2014/main" id="{560978C2-F601-C402-F08D-7629DE89D7FE}"/>
              </a:ext>
            </a:extLst>
          </p:cNvPr>
          <p:cNvSpPr txBox="1"/>
          <p:nvPr/>
        </p:nvSpPr>
        <p:spPr>
          <a:xfrm>
            <a:off x="1923692" y="5572664"/>
            <a:ext cx="9592573" cy="369332"/>
          </a:xfrm>
          <a:prstGeom prst="rect">
            <a:avLst/>
          </a:prstGeom>
          <a:noFill/>
        </p:spPr>
        <p:txBody>
          <a:bodyPr wrap="square" rtlCol="0">
            <a:spAutoFit/>
          </a:bodyPr>
          <a:lstStyle/>
          <a:p>
            <a:pPr marL="139700" algn="l">
              <a:spcBef>
                <a:spcPts val="0"/>
              </a:spcBef>
              <a:buSzPts val="1400"/>
            </a:pPr>
            <a:r>
              <a:rPr lang="en-US" sz="1800" i="1" dirty="0">
                <a:latin typeface="Calibri" panose="020F0502020204030204" pitchFamily="34" charset="0"/>
                <a:ea typeface="Calibri" panose="020F0502020204030204" pitchFamily="34" charset="0"/>
                <a:cs typeface="Calibri" panose="020F0502020204030204" pitchFamily="34" charset="0"/>
              </a:rPr>
              <a:t>Michael J. Rothrock, USDA-ARS, Athens, GA.</a:t>
            </a:r>
            <a:endParaRPr lang="en-US" i="1" dirty="0"/>
          </a:p>
        </p:txBody>
      </p:sp>
    </p:spTree>
    <p:extLst>
      <p:ext uri="{BB962C8B-B14F-4D97-AF65-F5344CB8AC3E}">
        <p14:creationId xmlns:p14="http://schemas.microsoft.com/office/powerpoint/2010/main" val="2964962801"/>
      </p:ext>
    </p:extLst>
  </p:cSld>
  <p:clrMapOvr>
    <a:masterClrMapping/>
  </p:clrMapOvr>
  <p:transition spd="med" advClick="0"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DDDB67E-2327-D400-FB3E-AF330DBDE984}"/>
              </a:ext>
            </a:extLst>
          </p:cNvPr>
          <p:cNvSpPr txBox="1"/>
          <p:nvPr/>
        </p:nvSpPr>
        <p:spPr>
          <a:xfrm>
            <a:off x="1364062" y="5472175"/>
            <a:ext cx="8088923" cy="923330"/>
          </a:xfrm>
          <a:prstGeom prst="rect">
            <a:avLst/>
          </a:prstGeom>
          <a:noFill/>
        </p:spPr>
        <p:txBody>
          <a:bodyPr wrap="squar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Amanda Ashworth, USDA-ARS, Fayetteville, AR.</a:t>
            </a:r>
          </a:p>
          <a:p>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61;p14">
            <a:extLst>
              <a:ext uri="{FF2B5EF4-FFF2-40B4-BE49-F238E27FC236}">
                <a16:creationId xmlns:a16="http://schemas.microsoft.com/office/drawing/2014/main" id="{9D67B4C7-F59A-9874-893C-73FAB6725A38}"/>
              </a:ext>
            </a:extLst>
          </p:cNvPr>
          <p:cNvSpPr txBox="1">
            <a:spLocks noGrp="1"/>
          </p:cNvSpPr>
          <p:nvPr>
            <p:ph type="title"/>
          </p:nvPr>
        </p:nvSpPr>
        <p:spPr>
          <a:xfrm>
            <a:off x="311700" y="276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latin typeface="Calibri" panose="020F0502020204030204" pitchFamily="34" charset="0"/>
                <a:ea typeface="Calibri" panose="020F0502020204030204" pitchFamily="34" charset="0"/>
                <a:cs typeface="Calibri" panose="020F0502020204030204" pitchFamily="34" charset="0"/>
                <a:sym typeface="Gill Sans"/>
              </a:rPr>
              <a:t>Realtime Animal Health Monitoring</a:t>
            </a:r>
            <a:endParaRPr sz="2600" dirty="0">
              <a:latin typeface="Calibri" panose="020F0502020204030204" pitchFamily="34" charset="0"/>
              <a:ea typeface="Calibri" panose="020F0502020204030204" pitchFamily="34" charset="0"/>
              <a:cs typeface="Calibri" panose="020F0502020204030204" pitchFamily="34" charset="0"/>
              <a:sym typeface="Gill Sans"/>
            </a:endParaRPr>
          </a:p>
        </p:txBody>
      </p:sp>
      <p:sp>
        <p:nvSpPr>
          <p:cNvPr id="4" name="Google Shape;62;p14">
            <a:extLst>
              <a:ext uri="{FF2B5EF4-FFF2-40B4-BE49-F238E27FC236}">
                <a16:creationId xmlns:a16="http://schemas.microsoft.com/office/drawing/2014/main" id="{DADD786D-5D2C-1425-49F9-0EE02EE95675}"/>
              </a:ext>
            </a:extLst>
          </p:cNvPr>
          <p:cNvSpPr txBox="1">
            <a:spLocks/>
          </p:cNvSpPr>
          <p:nvPr/>
        </p:nvSpPr>
        <p:spPr>
          <a:xfrm>
            <a:off x="4803576" y="863549"/>
            <a:ext cx="3885600" cy="3416400"/>
          </a:xfrm>
          <a:prstGeom prst="rect">
            <a:avLst/>
          </a:prstGeom>
        </p:spPr>
        <p:txBody>
          <a:bodyPr spcFirstLastPara="1" wrap="square" lIns="91425" tIns="91425" rIns="91425" bIns="91425" anchor="t" anchorCtr="0">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spcBef>
                <a:spcPts val="0"/>
              </a:spcBef>
              <a:buFont typeface="Arial"/>
              <a:buNone/>
            </a:pPr>
            <a:r>
              <a:rPr lang="en-US" sz="1600" b="1"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Current Research: </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Real-time pasture surveillance tool using drones and remotely sensed data</a:t>
            </a:r>
          </a:p>
          <a:p>
            <a:pPr marL="0" indent="0">
              <a:spcBef>
                <a:spcPts val="0"/>
              </a:spcBef>
              <a:buFont typeface="Arial"/>
              <a:buNone/>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 </a:t>
            </a:r>
          </a:p>
          <a:p>
            <a:pPr marL="457200" indent="-330200">
              <a:spcBef>
                <a:spcPts val="1200"/>
              </a:spcBef>
              <a:buClr>
                <a:schemeClr val="dk1"/>
              </a:buClr>
              <a:buSzPts val="1600"/>
              <a:buFont typeface="Gill Sans"/>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Animal counts, weight, and body temperature</a:t>
            </a:r>
          </a:p>
          <a:p>
            <a:pPr marL="457200" indent="-330200">
              <a:spcBef>
                <a:spcPts val="0"/>
              </a:spcBef>
              <a:buClr>
                <a:schemeClr val="dk1"/>
              </a:buClr>
              <a:buSzPts val="1600"/>
              <a:buFont typeface="Gill Sans"/>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Mass and nutritional value</a:t>
            </a:r>
          </a:p>
          <a:p>
            <a:pPr marL="457200" indent="-330200">
              <a:spcBef>
                <a:spcPts val="0"/>
              </a:spcBef>
              <a:buClr>
                <a:schemeClr val="dk1"/>
              </a:buClr>
              <a:buSzPts val="1600"/>
              <a:buFont typeface="Gill Sans"/>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Thermal, hyper, 3-D, and multispectral data </a:t>
            </a:r>
          </a:p>
          <a:p>
            <a:pPr marL="457200" indent="-330200">
              <a:spcBef>
                <a:spcPts val="0"/>
              </a:spcBef>
              <a:buClr>
                <a:schemeClr val="dk1"/>
              </a:buClr>
              <a:buSzPts val="1600"/>
              <a:buFont typeface="Gill Sans"/>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Convolutional Neural Networks, Vision Transformers</a:t>
            </a:r>
          </a:p>
          <a:p>
            <a:pPr marL="0" indent="0">
              <a:spcBef>
                <a:spcPts val="1200"/>
              </a:spcBef>
              <a:buFont typeface="Arial"/>
              <a:buNone/>
            </a:pPr>
            <a:endParaRPr lang="en-US" sz="1600" b="1"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endParaRPr>
          </a:p>
          <a:p>
            <a:pPr marL="0" indent="0">
              <a:spcBef>
                <a:spcPts val="1200"/>
              </a:spcBef>
              <a:buFont typeface="Arial"/>
              <a:buNone/>
            </a:pPr>
            <a:r>
              <a:rPr lang="en-US" sz="1600" b="1"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Objective: </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Gill Sans"/>
              </a:rPr>
              <a:t>Develop Artificial Intelligence based Smart Tools for Farmers for detecting animal disease and responding to animal welfare challenges</a:t>
            </a:r>
          </a:p>
        </p:txBody>
      </p:sp>
      <p:pic>
        <p:nvPicPr>
          <p:cNvPr id="5" name="Google Shape;63;p14">
            <a:extLst>
              <a:ext uri="{FF2B5EF4-FFF2-40B4-BE49-F238E27FC236}">
                <a16:creationId xmlns:a16="http://schemas.microsoft.com/office/drawing/2014/main" id="{00BD884D-07DF-F0A7-7FA2-8DBB985BD561}"/>
              </a:ext>
            </a:extLst>
          </p:cNvPr>
          <p:cNvPicPr preferRelativeResize="0"/>
          <p:nvPr/>
        </p:nvPicPr>
        <p:blipFill>
          <a:blip r:embed="rId3">
            <a:alphaModFix/>
          </a:blip>
          <a:stretch>
            <a:fillRect/>
          </a:stretch>
        </p:blipFill>
        <p:spPr>
          <a:xfrm>
            <a:off x="303013" y="1526874"/>
            <a:ext cx="4500563" cy="3088257"/>
          </a:xfrm>
          <a:prstGeom prst="rect">
            <a:avLst/>
          </a:prstGeom>
          <a:noFill/>
          <a:ln>
            <a:noFill/>
          </a:ln>
        </p:spPr>
      </p:pic>
    </p:spTree>
    <p:extLst>
      <p:ext uri="{BB962C8B-B14F-4D97-AF65-F5344CB8AC3E}">
        <p14:creationId xmlns:p14="http://schemas.microsoft.com/office/powerpoint/2010/main" val="4011876235"/>
      </p:ext>
    </p:extLst>
  </p:cSld>
  <p:clrMapOvr>
    <a:masterClrMapping/>
  </p:clrMapOvr>
  <p:transition spd="med" advClick="0"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9BD1E-181A-42ED-52E3-478D173FBD46}"/>
              </a:ext>
            </a:extLst>
          </p:cNvPr>
          <p:cNvSpPr txBox="1"/>
          <p:nvPr/>
        </p:nvSpPr>
        <p:spPr>
          <a:xfrm>
            <a:off x="107830" y="0"/>
            <a:ext cx="8928339" cy="1138773"/>
          </a:xfrm>
          <a:prstGeom prst="rect">
            <a:avLst/>
          </a:prstGeom>
          <a:noFill/>
        </p:spPr>
        <p:txBody>
          <a:bodyPr wrap="square" rtlCol="0">
            <a:spAutoFit/>
          </a:bodyPr>
          <a:lstStyle/>
          <a:p>
            <a:r>
              <a:rPr lang="en-US" sz="2800" dirty="0">
                <a:solidFill>
                  <a:srgbClr val="5D1725"/>
                </a:solidFill>
                <a:latin typeface="Calibri" panose="020F0502020204030204" pitchFamily="34" charset="0"/>
                <a:ea typeface="Calibri" panose="020F0502020204030204" pitchFamily="34" charset="0"/>
                <a:cs typeface="Calibri" panose="020F0502020204030204" pitchFamily="34" charset="0"/>
              </a:rPr>
              <a:t>Spatial Modeling the Spread of Vesicular Stomatitis (VS)</a:t>
            </a:r>
          </a:p>
          <a:p>
            <a:endParaRPr lang="en-US" sz="2000" dirty="0">
              <a:solidFill>
                <a:srgbClr val="5D1725"/>
              </a:solidFill>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748C16B-B700-9913-0162-EB93E32DB106}"/>
              </a:ext>
            </a:extLst>
          </p:cNvPr>
          <p:cNvSpPr txBox="1"/>
          <p:nvPr/>
        </p:nvSpPr>
        <p:spPr>
          <a:xfrm>
            <a:off x="2707189" y="5653798"/>
            <a:ext cx="4217693" cy="646331"/>
          </a:xfrm>
          <a:prstGeom prst="rect">
            <a:avLst/>
          </a:prstGeom>
          <a:noFill/>
        </p:spPr>
        <p:txBody>
          <a:bodyPr wrap="none" rtlCol="0">
            <a:spAutoFit/>
          </a:bodyPr>
          <a:lstStyle/>
          <a:p>
            <a:r>
              <a:rPr lang="en-US" sz="1800" i="1" dirty="0">
                <a:latin typeface="Calibri" panose="020F0502020204030204" pitchFamily="34" charset="0"/>
                <a:ea typeface="Calibri" panose="020F0502020204030204" pitchFamily="34" charset="0"/>
                <a:cs typeface="Calibri" panose="020F0502020204030204" pitchFamily="34" charset="0"/>
              </a:rPr>
              <a:t>Amy R Hudson, USDA-ARS, Manhattan, KS. </a:t>
            </a:r>
          </a:p>
          <a:p>
            <a:endParaRPr lang="en-US" i="1" dirty="0"/>
          </a:p>
        </p:txBody>
      </p:sp>
      <p:sp>
        <p:nvSpPr>
          <p:cNvPr id="4" name="Content Placeholder 2">
            <a:extLst>
              <a:ext uri="{FF2B5EF4-FFF2-40B4-BE49-F238E27FC236}">
                <a16:creationId xmlns:a16="http://schemas.microsoft.com/office/drawing/2014/main" id="{75D4247C-6F34-AC37-A231-7E45731845D9}"/>
              </a:ext>
            </a:extLst>
          </p:cNvPr>
          <p:cNvSpPr txBox="1">
            <a:spLocks/>
          </p:cNvSpPr>
          <p:nvPr/>
        </p:nvSpPr>
        <p:spPr>
          <a:xfrm>
            <a:off x="294289" y="697877"/>
            <a:ext cx="8555420" cy="132430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Research</a:t>
            </a:r>
            <a:r>
              <a:rPr lang="en-US" sz="1800" dirty="0">
                <a:latin typeface="Calibri" panose="020F0502020204030204" pitchFamily="34" charset="0"/>
                <a:ea typeface="Calibri" panose="020F0502020204030204" pitchFamily="34" charset="0"/>
                <a:cs typeface="Calibri" panose="020F0502020204030204" pitchFamily="34" charset="0"/>
              </a:rPr>
              <a:t>: When will VS enter the US? Once VS does spread into the US, where will it go next?</a:t>
            </a:r>
          </a:p>
          <a:p>
            <a:pPr lvl="1"/>
            <a:r>
              <a:rPr lang="en-US" sz="1800" dirty="0">
                <a:latin typeface="Calibri" panose="020F0502020204030204" pitchFamily="34" charset="0"/>
                <a:ea typeface="Calibri" panose="020F0502020204030204" pitchFamily="34" charset="0"/>
                <a:cs typeface="Calibri" panose="020F0502020204030204" pitchFamily="34" charset="0"/>
              </a:rPr>
              <a:t>Microcosmic: temperature, soil moisture, vegetation, </a:t>
            </a:r>
            <a:r>
              <a:rPr lang="en-US" sz="1800" dirty="0" err="1">
                <a:latin typeface="Calibri" panose="020F0502020204030204" pitchFamily="34" charset="0"/>
                <a:ea typeface="Calibri" panose="020F0502020204030204" pitchFamily="34" charset="0"/>
                <a:cs typeface="Calibri" panose="020F0502020204030204" pitchFamily="34" charset="0"/>
              </a:rPr>
              <a:t>etc</a:t>
            </a:r>
            <a:endParaRPr lang="en-US" sz="1800" dirty="0">
              <a:latin typeface="Calibri" panose="020F0502020204030204" pitchFamily="34" charset="0"/>
              <a:ea typeface="Calibri" panose="020F0502020204030204" pitchFamily="34" charset="0"/>
              <a:cs typeface="Calibri" panose="020F0502020204030204" pitchFamily="34" charset="0"/>
            </a:endParaRPr>
          </a:p>
          <a:p>
            <a:pPr lvl="1"/>
            <a:r>
              <a:rPr lang="en-US" sz="1800" dirty="0">
                <a:latin typeface="Calibri" panose="020F0502020204030204" pitchFamily="34" charset="0"/>
                <a:ea typeface="Calibri" panose="020F0502020204030204" pitchFamily="34" charset="0"/>
                <a:cs typeface="Calibri" panose="020F0502020204030204" pitchFamily="34" charset="0"/>
              </a:rPr>
              <a:t>Macroscopic: geospatial propagation patterns</a:t>
            </a:r>
          </a:p>
        </p:txBody>
      </p:sp>
      <p:pic>
        <p:nvPicPr>
          <p:cNvPr id="5" name="Picture 4">
            <a:extLst>
              <a:ext uri="{FF2B5EF4-FFF2-40B4-BE49-F238E27FC236}">
                <a16:creationId xmlns:a16="http://schemas.microsoft.com/office/drawing/2014/main" id="{17752726-7440-CB69-D5B8-B3E329E3D944}"/>
              </a:ext>
            </a:extLst>
          </p:cNvPr>
          <p:cNvPicPr>
            <a:picLocks noChangeAspect="1"/>
          </p:cNvPicPr>
          <p:nvPr/>
        </p:nvPicPr>
        <p:blipFill>
          <a:blip r:embed="rId3"/>
          <a:stretch>
            <a:fillRect/>
          </a:stretch>
        </p:blipFill>
        <p:spPr>
          <a:xfrm>
            <a:off x="107830" y="2111123"/>
            <a:ext cx="4017997" cy="2909382"/>
          </a:xfrm>
          <a:prstGeom prst="rect">
            <a:avLst/>
          </a:prstGeom>
        </p:spPr>
      </p:pic>
      <p:sp>
        <p:nvSpPr>
          <p:cNvPr id="6" name="TextBox 5">
            <a:extLst>
              <a:ext uri="{FF2B5EF4-FFF2-40B4-BE49-F238E27FC236}">
                <a16:creationId xmlns:a16="http://schemas.microsoft.com/office/drawing/2014/main" id="{F08966CE-E071-8405-F9EA-21766B5B0833}"/>
              </a:ext>
            </a:extLst>
          </p:cNvPr>
          <p:cNvSpPr txBox="1"/>
          <p:nvPr/>
        </p:nvSpPr>
        <p:spPr>
          <a:xfrm>
            <a:off x="583203" y="5284466"/>
            <a:ext cx="3067250" cy="369332"/>
          </a:xfrm>
          <a:prstGeom prst="rect">
            <a:avLst/>
          </a:prstGeom>
          <a:noFill/>
        </p:spPr>
        <p:txBody>
          <a:bodyPr wrap="non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Microcosmic: ecological factor</a:t>
            </a:r>
          </a:p>
        </p:txBody>
      </p:sp>
      <p:sp>
        <p:nvSpPr>
          <p:cNvPr id="7" name="TextBox 6">
            <a:extLst>
              <a:ext uri="{FF2B5EF4-FFF2-40B4-BE49-F238E27FC236}">
                <a16:creationId xmlns:a16="http://schemas.microsoft.com/office/drawing/2014/main" id="{3DC378B2-80D5-3A50-1E05-4F21B6DBCA35}"/>
              </a:ext>
            </a:extLst>
          </p:cNvPr>
          <p:cNvSpPr txBox="1"/>
          <p:nvPr/>
        </p:nvSpPr>
        <p:spPr>
          <a:xfrm>
            <a:off x="760383" y="4975515"/>
            <a:ext cx="2422635" cy="246221"/>
          </a:xfrm>
          <a:prstGeom prst="rect">
            <a:avLst/>
          </a:prstGeom>
          <a:noFill/>
        </p:spPr>
        <p:txBody>
          <a:bodyPr wrap="square">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Peters et al. 2020 Ecosphere</a:t>
            </a:r>
          </a:p>
        </p:txBody>
      </p:sp>
      <p:sp>
        <p:nvSpPr>
          <p:cNvPr id="8" name="TextBox 7">
            <a:extLst>
              <a:ext uri="{FF2B5EF4-FFF2-40B4-BE49-F238E27FC236}">
                <a16:creationId xmlns:a16="http://schemas.microsoft.com/office/drawing/2014/main" id="{E7921696-97B0-D49E-615F-AD8FA58945A5}"/>
              </a:ext>
            </a:extLst>
          </p:cNvPr>
          <p:cNvSpPr txBox="1"/>
          <p:nvPr/>
        </p:nvSpPr>
        <p:spPr>
          <a:xfrm>
            <a:off x="4472125" y="5286201"/>
            <a:ext cx="4108491" cy="369332"/>
          </a:xfrm>
          <a:prstGeom prst="rect">
            <a:avLst/>
          </a:prstGeom>
          <a:noFill/>
        </p:spPr>
        <p:txBody>
          <a:bodyPr wrap="square">
            <a:spAutoFit/>
          </a:bodyPr>
          <a:lstStyle/>
          <a:p>
            <a:r>
              <a:rPr lang="en-US" b="1" dirty="0">
                <a:solidFill>
                  <a:srgbClr val="202020"/>
                </a:solidFill>
                <a:highlight>
                  <a:srgbClr val="FFFFFF"/>
                </a:highlight>
                <a:latin typeface="Calibri" panose="020F0502020204030204" pitchFamily="34" charset="0"/>
                <a:ea typeface="Calibri" panose="020F0502020204030204" pitchFamily="34" charset="0"/>
                <a:cs typeface="Calibri" panose="020F0502020204030204" pitchFamily="34" charset="0"/>
              </a:rPr>
              <a:t>Macroscopic: G</a:t>
            </a:r>
            <a:r>
              <a:rPr lang="en-US" b="1" i="0" dirty="0">
                <a:solidFill>
                  <a:srgbClr val="20202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eospatial patterns</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A65C4C93-423F-D25F-4B76-D03BA78DB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565" y="2179109"/>
            <a:ext cx="4885435" cy="28407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8CCD45-17D1-0BAA-09B8-B0607A319E26}"/>
              </a:ext>
            </a:extLst>
          </p:cNvPr>
          <p:cNvSpPr txBox="1"/>
          <p:nvPr/>
        </p:nvSpPr>
        <p:spPr>
          <a:xfrm>
            <a:off x="5462930" y="4930524"/>
            <a:ext cx="4572000" cy="246221"/>
          </a:xfrm>
          <a:prstGeom prst="rect">
            <a:avLst/>
          </a:prstGeom>
          <a:noFill/>
        </p:spPr>
        <p:txBody>
          <a:bodyPr wrap="square">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Alexandre 2022 Frontiers in public health</a:t>
            </a:r>
          </a:p>
        </p:txBody>
      </p:sp>
      <p:sp>
        <p:nvSpPr>
          <p:cNvPr id="11" name="TextBox 10">
            <a:extLst>
              <a:ext uri="{FF2B5EF4-FFF2-40B4-BE49-F238E27FC236}">
                <a16:creationId xmlns:a16="http://schemas.microsoft.com/office/drawing/2014/main" id="{710E1D61-6FB4-6704-A964-DC6FB1CE34E4}"/>
              </a:ext>
            </a:extLst>
          </p:cNvPr>
          <p:cNvSpPr txBox="1"/>
          <p:nvPr/>
        </p:nvSpPr>
        <p:spPr>
          <a:xfrm>
            <a:off x="3923688" y="5176745"/>
            <a:ext cx="404278" cy="584775"/>
          </a:xfrm>
          <a:prstGeom prst="rect">
            <a:avLst/>
          </a:prstGeom>
          <a:noFill/>
        </p:spPr>
        <p:txBody>
          <a:bodyPr wrap="none" rtlCol="0">
            <a:spAutoFit/>
          </a:bodyPr>
          <a:lstStyle/>
          <a:p>
            <a:r>
              <a:rPr lang="en-US" sz="3200" b="1" dirty="0"/>
              <a:t>+</a:t>
            </a:r>
          </a:p>
        </p:txBody>
      </p:sp>
    </p:spTree>
    <p:extLst>
      <p:ext uri="{BB962C8B-B14F-4D97-AF65-F5344CB8AC3E}">
        <p14:creationId xmlns:p14="http://schemas.microsoft.com/office/powerpoint/2010/main" val="1831920915"/>
      </p:ext>
    </p:extLst>
  </p:cSld>
  <p:clrMapOvr>
    <a:masterClrMapping/>
  </p:clrMapOvr>
  <p:transition spd="med" advClick="0"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2266E-A69A-9074-9172-86C3F227A10E}"/>
              </a:ext>
            </a:extLst>
          </p:cNvPr>
          <p:cNvSpPr>
            <a:spLocks noGrp="1"/>
          </p:cNvSpPr>
          <p:nvPr>
            <p:ph type="ctrTitle"/>
          </p:nvPr>
        </p:nvSpPr>
        <p:spPr>
          <a:xfrm>
            <a:off x="-301924" y="207813"/>
            <a:ext cx="9747848" cy="1436033"/>
          </a:xfrm>
        </p:spPr>
        <p:txBody>
          <a:bodyPr>
            <a:normAutofit/>
          </a:bodyPr>
          <a:lstStyle/>
          <a:p>
            <a:r>
              <a:rPr lang="en-US" sz="2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Use of arthropod vectors to classify cattle herds by anaplasmosis infection status</a:t>
            </a:r>
            <a:endParaRPr lang="en-US" sz="2800" dirty="0"/>
          </a:p>
        </p:txBody>
      </p:sp>
      <p:sp>
        <p:nvSpPr>
          <p:cNvPr id="4" name="Slide Number Placeholder 3">
            <a:extLst>
              <a:ext uri="{FF2B5EF4-FFF2-40B4-BE49-F238E27FC236}">
                <a16:creationId xmlns:a16="http://schemas.microsoft.com/office/drawing/2014/main" id="{B328CFF9-6326-9A81-83BE-2B56859589AD}"/>
              </a:ext>
            </a:extLst>
          </p:cNvPr>
          <p:cNvSpPr>
            <a:spLocks noGrp="1"/>
          </p:cNvSpPr>
          <p:nvPr>
            <p:ph type="sldNum" sz="quarter" idx="12"/>
          </p:nvPr>
        </p:nvSpPr>
        <p:spPr/>
        <p:txBody>
          <a:bodyPr/>
          <a:lstStyle/>
          <a:p>
            <a:fld id="{86B28610-23C7-401A-BC94-29C587A81523}" type="slidenum">
              <a:rPr lang="en-US" smtClean="0"/>
              <a:t>2</a:t>
            </a:fld>
            <a:endParaRPr lang="en-US"/>
          </a:p>
        </p:txBody>
      </p:sp>
      <p:pic>
        <p:nvPicPr>
          <p:cNvPr id="8" name="Picture 7" descr="A close-up of a tick&#10;&#10;Description automatically generated">
            <a:extLst>
              <a:ext uri="{FF2B5EF4-FFF2-40B4-BE49-F238E27FC236}">
                <a16:creationId xmlns:a16="http://schemas.microsoft.com/office/drawing/2014/main" id="{FB037A7B-0391-13C5-FA46-CC2E6442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07" y="2935271"/>
            <a:ext cx="2074807" cy="2078518"/>
          </a:xfrm>
          <a:prstGeom prst="rect">
            <a:avLst/>
          </a:prstGeom>
        </p:spPr>
      </p:pic>
      <p:sp>
        <p:nvSpPr>
          <p:cNvPr id="12" name="TextBox 11">
            <a:extLst>
              <a:ext uri="{FF2B5EF4-FFF2-40B4-BE49-F238E27FC236}">
                <a16:creationId xmlns:a16="http://schemas.microsoft.com/office/drawing/2014/main" id="{36423644-E4DD-6A30-0977-71F278F7E1B3}"/>
              </a:ext>
            </a:extLst>
          </p:cNvPr>
          <p:cNvSpPr txBox="1"/>
          <p:nvPr/>
        </p:nvSpPr>
        <p:spPr>
          <a:xfrm>
            <a:off x="103517" y="6145877"/>
            <a:ext cx="4577574" cy="307777"/>
          </a:xfrm>
          <a:prstGeom prst="rect">
            <a:avLst/>
          </a:prstGeom>
          <a:noFill/>
        </p:spPr>
        <p:txBody>
          <a:bodyPr wrap="square">
            <a:spAutoFit/>
          </a:bodyPr>
          <a:lstStyle/>
          <a:p>
            <a:r>
              <a:rPr lang="en-US" sz="1400" dirty="0"/>
              <a:t>https://bugguide.net/node/view/560099</a:t>
            </a:r>
          </a:p>
        </p:txBody>
      </p:sp>
      <p:pic>
        <p:nvPicPr>
          <p:cNvPr id="14" name="Picture 13" descr="A close-up of a fly&#10;&#10;Description automatically generated">
            <a:extLst>
              <a:ext uri="{FF2B5EF4-FFF2-40B4-BE49-F238E27FC236}">
                <a16:creationId xmlns:a16="http://schemas.microsoft.com/office/drawing/2014/main" id="{12B9AF5B-2DFB-0FCF-5F68-17DF94603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96" y="2189614"/>
            <a:ext cx="2074807" cy="2064433"/>
          </a:xfrm>
          <a:prstGeom prst="rect">
            <a:avLst/>
          </a:prstGeom>
        </p:spPr>
      </p:pic>
      <p:sp>
        <p:nvSpPr>
          <p:cNvPr id="2" name="TextBox 1">
            <a:extLst>
              <a:ext uri="{FF2B5EF4-FFF2-40B4-BE49-F238E27FC236}">
                <a16:creationId xmlns:a16="http://schemas.microsoft.com/office/drawing/2014/main" id="{A0B7D799-06DD-956C-A448-AEE4ED7A2124}"/>
              </a:ext>
            </a:extLst>
          </p:cNvPr>
          <p:cNvSpPr txBox="1"/>
          <p:nvPr/>
        </p:nvSpPr>
        <p:spPr>
          <a:xfrm>
            <a:off x="8457" y="5054380"/>
            <a:ext cx="3822393" cy="369332"/>
          </a:xfrm>
          <a:prstGeom prst="rect">
            <a:avLst/>
          </a:prstGeom>
          <a:noFill/>
        </p:spPr>
        <p:txBody>
          <a:bodyPr wrap="none" rtlCol="0">
            <a:spAutoFit/>
          </a:bodyPr>
          <a:lstStyle/>
          <a:p>
            <a:r>
              <a:rPr lang="en-US" dirty="0" err="1"/>
              <a:t>Dermacenter</a:t>
            </a:r>
            <a:r>
              <a:rPr lang="en-US" dirty="0"/>
              <a:t> ticks as biological vectors</a:t>
            </a:r>
          </a:p>
        </p:txBody>
      </p:sp>
      <p:sp>
        <p:nvSpPr>
          <p:cNvPr id="7" name="TextBox 6">
            <a:extLst>
              <a:ext uri="{FF2B5EF4-FFF2-40B4-BE49-F238E27FC236}">
                <a16:creationId xmlns:a16="http://schemas.microsoft.com/office/drawing/2014/main" id="{557C3BB0-861E-9237-3B1B-E14935370117}"/>
              </a:ext>
            </a:extLst>
          </p:cNvPr>
          <p:cNvSpPr txBox="1"/>
          <p:nvPr/>
        </p:nvSpPr>
        <p:spPr>
          <a:xfrm>
            <a:off x="8457" y="5418364"/>
            <a:ext cx="5240546" cy="646331"/>
          </a:xfrm>
          <a:prstGeom prst="rect">
            <a:avLst/>
          </a:prstGeom>
          <a:noFill/>
        </p:spPr>
        <p:txBody>
          <a:bodyPr wrap="square">
            <a:spAutoFit/>
          </a:bodyPr>
          <a:lstStyle/>
          <a:p>
            <a:r>
              <a:rPr lang="en-US" i="1" dirty="0" err="1"/>
              <a:t>Anaplasma</a:t>
            </a:r>
            <a:r>
              <a:rPr lang="en-US" i="1" dirty="0"/>
              <a:t> </a:t>
            </a:r>
            <a:r>
              <a:rPr lang="en-US" i="1" dirty="0" err="1"/>
              <a:t>marginale</a:t>
            </a:r>
            <a:r>
              <a:rPr lang="en-US" i="1" dirty="0"/>
              <a:t> </a:t>
            </a:r>
            <a:r>
              <a:rPr lang="en-US" dirty="0"/>
              <a:t>organisms </a:t>
            </a:r>
          </a:p>
          <a:p>
            <a:r>
              <a:rPr lang="en-US" dirty="0"/>
              <a:t>                       replicate in the tick.</a:t>
            </a:r>
          </a:p>
        </p:txBody>
      </p:sp>
      <p:sp>
        <p:nvSpPr>
          <p:cNvPr id="10" name="TextBox 9">
            <a:extLst>
              <a:ext uri="{FF2B5EF4-FFF2-40B4-BE49-F238E27FC236}">
                <a16:creationId xmlns:a16="http://schemas.microsoft.com/office/drawing/2014/main" id="{5A656EA6-EF42-0D07-73F8-1CB5A9B7633D}"/>
              </a:ext>
            </a:extLst>
          </p:cNvPr>
          <p:cNvSpPr txBox="1"/>
          <p:nvPr/>
        </p:nvSpPr>
        <p:spPr>
          <a:xfrm>
            <a:off x="5249003" y="2520918"/>
            <a:ext cx="5240546" cy="369332"/>
          </a:xfrm>
          <a:prstGeom prst="rect">
            <a:avLst/>
          </a:prstGeom>
          <a:noFill/>
        </p:spPr>
        <p:txBody>
          <a:bodyPr wrap="square">
            <a:spAutoFit/>
          </a:bodyPr>
          <a:lstStyle/>
          <a:p>
            <a:r>
              <a:rPr lang="en-US" dirty="0"/>
              <a:t>Tabanid flies as mechanical vectors</a:t>
            </a:r>
          </a:p>
        </p:txBody>
      </p:sp>
      <p:sp>
        <p:nvSpPr>
          <p:cNvPr id="13" name="TextBox 12">
            <a:extLst>
              <a:ext uri="{FF2B5EF4-FFF2-40B4-BE49-F238E27FC236}">
                <a16:creationId xmlns:a16="http://schemas.microsoft.com/office/drawing/2014/main" id="{A80746DA-B80A-B321-569B-704D498C30D7}"/>
              </a:ext>
            </a:extLst>
          </p:cNvPr>
          <p:cNvSpPr txBox="1"/>
          <p:nvPr/>
        </p:nvSpPr>
        <p:spPr>
          <a:xfrm>
            <a:off x="4373593" y="5822711"/>
            <a:ext cx="5482086" cy="646331"/>
          </a:xfrm>
          <a:prstGeom prst="rect">
            <a:avLst/>
          </a:prstGeom>
          <a:noFill/>
        </p:spPr>
        <p:txBody>
          <a:bodyPr wrap="square">
            <a:spAutoFit/>
          </a:bodyPr>
          <a:lstStyle/>
          <a:p>
            <a:r>
              <a:rPr lang="en-US" dirty="0"/>
              <a:t>Blood feeding transmits </a:t>
            </a:r>
          </a:p>
          <a:p>
            <a:r>
              <a:rPr lang="en-US" i="1" dirty="0" err="1"/>
              <a:t>Anaplasma</a:t>
            </a:r>
            <a:r>
              <a:rPr lang="en-US" i="1" dirty="0"/>
              <a:t> </a:t>
            </a:r>
            <a:r>
              <a:rPr lang="en-US" i="1" dirty="0" err="1"/>
              <a:t>marginale</a:t>
            </a:r>
            <a:r>
              <a:rPr lang="en-US" i="1" dirty="0"/>
              <a:t> </a:t>
            </a:r>
            <a:r>
              <a:rPr lang="en-US" dirty="0"/>
              <a:t>directly from host to host</a:t>
            </a:r>
          </a:p>
        </p:txBody>
      </p:sp>
      <p:pic>
        <p:nvPicPr>
          <p:cNvPr id="15" name="Picture 14" descr="A black cow with red marks on it&#10;&#10;Description automatically generated">
            <a:extLst>
              <a:ext uri="{FF2B5EF4-FFF2-40B4-BE49-F238E27FC236}">
                <a16:creationId xmlns:a16="http://schemas.microsoft.com/office/drawing/2014/main" id="{A410F4E0-C4CF-08E0-F5FB-933802E53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8490" y="3163134"/>
            <a:ext cx="3475510" cy="2606633"/>
          </a:xfrm>
          <a:prstGeom prst="rect">
            <a:avLst/>
          </a:prstGeom>
        </p:spPr>
      </p:pic>
      <p:sp>
        <p:nvSpPr>
          <p:cNvPr id="17" name="TextBox 16">
            <a:extLst>
              <a:ext uri="{FF2B5EF4-FFF2-40B4-BE49-F238E27FC236}">
                <a16:creationId xmlns:a16="http://schemas.microsoft.com/office/drawing/2014/main" id="{8022CC74-F280-74AE-19D3-A9A4C25C9DD8}"/>
              </a:ext>
            </a:extLst>
          </p:cNvPr>
          <p:cNvSpPr txBox="1"/>
          <p:nvPr/>
        </p:nvSpPr>
        <p:spPr>
          <a:xfrm>
            <a:off x="439778" y="1690251"/>
            <a:ext cx="8816366" cy="369332"/>
          </a:xfrm>
          <a:prstGeom prst="rect">
            <a:avLst/>
          </a:prstGeom>
          <a:noFill/>
        </p:spPr>
        <p:txBody>
          <a:bodyPr wrap="square">
            <a:spAutoFit/>
          </a:bodyPr>
          <a:lstStyle/>
          <a:p>
            <a:r>
              <a:rPr lang="en-US" i="1" dirty="0" err="1"/>
              <a:t>Anaplasma</a:t>
            </a:r>
            <a:r>
              <a:rPr lang="en-US" i="1" dirty="0"/>
              <a:t> </a:t>
            </a:r>
            <a:r>
              <a:rPr lang="en-US" i="1" dirty="0" err="1"/>
              <a:t>marginale</a:t>
            </a:r>
            <a:r>
              <a:rPr lang="en-US" i="1" dirty="0"/>
              <a:t> </a:t>
            </a:r>
            <a:r>
              <a:rPr lang="en-US" dirty="0"/>
              <a:t>is endemic to the southeastern and northwestern United States</a:t>
            </a:r>
          </a:p>
        </p:txBody>
      </p:sp>
    </p:spTree>
    <p:extLst>
      <p:ext uri="{BB962C8B-B14F-4D97-AF65-F5344CB8AC3E}">
        <p14:creationId xmlns:p14="http://schemas.microsoft.com/office/powerpoint/2010/main" val="2125774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E08B249-9FD8-023C-7A4D-91D3B6218A58}"/>
              </a:ext>
            </a:extLst>
          </p:cNvPr>
          <p:cNvSpPr>
            <a:spLocks noGrp="1"/>
          </p:cNvSpPr>
          <p:nvPr>
            <p:ph type="title"/>
          </p:nvPr>
        </p:nvSpPr>
        <p:spPr>
          <a:xfrm>
            <a:off x="507880" y="1"/>
            <a:ext cx="7886700" cy="75049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Research Plan</a:t>
            </a:r>
          </a:p>
        </p:txBody>
      </p:sp>
      <p:sp>
        <p:nvSpPr>
          <p:cNvPr id="14" name="Content Placeholder 2">
            <a:extLst>
              <a:ext uri="{FF2B5EF4-FFF2-40B4-BE49-F238E27FC236}">
                <a16:creationId xmlns:a16="http://schemas.microsoft.com/office/drawing/2014/main" id="{839565E5-33BF-C4C3-9250-63705DE286E3}"/>
              </a:ext>
            </a:extLst>
          </p:cNvPr>
          <p:cNvSpPr txBox="1">
            <a:spLocks/>
          </p:cNvSpPr>
          <p:nvPr/>
        </p:nvSpPr>
        <p:spPr>
          <a:xfrm>
            <a:off x="253940" y="750499"/>
            <a:ext cx="8636120" cy="5108028"/>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000" b="1" dirty="0">
                <a:latin typeface="Calibri" panose="020F0502020204030204" pitchFamily="34" charset="0"/>
                <a:ea typeface="Calibri" panose="020F0502020204030204" pitchFamily="34" charset="0"/>
                <a:cs typeface="Calibri" panose="020F0502020204030204" pitchFamily="34" charset="0"/>
              </a:rPr>
              <a:t>To integrate Macroscopic and Microcosmic factors</a:t>
            </a:r>
          </a:p>
          <a:p>
            <a:pPr lvl="1"/>
            <a:r>
              <a:rPr lang="en-US" sz="1600" b="1" dirty="0">
                <a:latin typeface="Calibri" panose="020F0502020204030204" pitchFamily="34" charset="0"/>
                <a:ea typeface="Calibri" panose="020F0502020204030204" pitchFamily="34" charset="0"/>
                <a:cs typeface="Calibri" panose="020F0502020204030204" pitchFamily="34" charset="0"/>
              </a:rPr>
              <a:t>Epidemic Modeling with Spatial Constraints</a:t>
            </a:r>
            <a:r>
              <a:rPr lang="en-US" sz="1600" dirty="0">
                <a:latin typeface="Calibri" panose="020F0502020204030204" pitchFamily="34" charset="0"/>
                <a:ea typeface="Calibri" panose="020F0502020204030204" pitchFamily="34" charset="0"/>
                <a:cs typeface="Calibri" panose="020F0502020204030204" pitchFamily="34" charset="0"/>
              </a:rPr>
              <a:t>: Integrate traditional epidemiological models, such as the SIR with spatial graph structures. </a:t>
            </a:r>
          </a:p>
          <a:p>
            <a:r>
              <a:rPr lang="en-US" sz="2000" b="1" dirty="0">
                <a:latin typeface="Calibri" panose="020F0502020204030204" pitchFamily="34" charset="0"/>
                <a:ea typeface="Calibri" panose="020F0502020204030204" pitchFamily="34" charset="0"/>
                <a:cs typeface="Calibri" panose="020F0502020204030204" pitchFamily="34" charset="0"/>
              </a:rPr>
              <a:t>To reduce the data demand</a:t>
            </a:r>
          </a:p>
          <a:p>
            <a:pPr lvl="1"/>
            <a:r>
              <a:rPr lang="en-US" sz="1600" b="1" dirty="0">
                <a:latin typeface="Calibri" panose="020F0502020204030204" pitchFamily="34" charset="0"/>
                <a:ea typeface="Calibri" panose="020F0502020204030204" pitchFamily="34" charset="0"/>
                <a:cs typeface="Calibri" panose="020F0502020204030204" pitchFamily="34" charset="0"/>
              </a:rPr>
              <a:t>Bayesian Inference for spatial graph</a:t>
            </a:r>
            <a:r>
              <a:rPr lang="en-US" sz="1600" dirty="0">
                <a:latin typeface="Calibri" panose="020F0502020204030204" pitchFamily="34" charset="0"/>
                <a:ea typeface="Calibri" panose="020F0502020204030204" pitchFamily="34" charset="0"/>
                <a:cs typeface="Calibri" panose="020F0502020204030204" pitchFamily="34" charset="0"/>
              </a:rPr>
              <a:t>: Employ Bayesian inference techniques to quantify the uncertainty in disease spreading predictions and model parameters. This could involve developing hierarchical Bayesian models or using Markov Chain Monte Carlo (MCMC) methods to estimate posterior distributions over the model parameters, accounting for spatial and temporal uncertainties.</a:t>
            </a:r>
          </a:p>
          <a:p>
            <a:r>
              <a:rPr lang="en-US" sz="2000" b="1" dirty="0">
                <a:latin typeface="Calibri" panose="020F0502020204030204" pitchFamily="34" charset="0"/>
                <a:ea typeface="Calibri" panose="020F0502020204030204" pitchFamily="34" charset="0"/>
                <a:cs typeface="Calibri" panose="020F0502020204030204" pitchFamily="34" charset="0"/>
              </a:rPr>
              <a:t>To unify and utilize different data granularities</a:t>
            </a:r>
          </a:p>
          <a:p>
            <a:pPr lvl="1"/>
            <a:r>
              <a:rPr lang="en-US" sz="1600" b="1" dirty="0">
                <a:latin typeface="Calibri" panose="020F0502020204030204" pitchFamily="34" charset="0"/>
                <a:ea typeface="Calibri" panose="020F0502020204030204" pitchFamily="34" charset="0"/>
                <a:cs typeface="Calibri" panose="020F0502020204030204" pitchFamily="34" charset="0"/>
              </a:rPr>
              <a:t>Multi-Scale Modeling</a:t>
            </a:r>
            <a:r>
              <a:rPr lang="en-US" sz="1600" dirty="0">
                <a:latin typeface="Calibri" panose="020F0502020204030204" pitchFamily="34" charset="0"/>
                <a:ea typeface="Calibri" panose="020F0502020204030204" pitchFamily="34" charset="0"/>
                <a:cs typeface="Calibri" panose="020F0502020204030204" pitchFamily="34" charset="0"/>
              </a:rPr>
              <a:t>: Develop multi-scale models that capture disease spreading at different spatial resolutions, from individual-level interactions to regional or global-scale dynamics. This could maximize the utilization of data collected from </a:t>
            </a:r>
            <a:r>
              <a:rPr lang="en-US" sz="1600">
                <a:latin typeface="Calibri" panose="020F0502020204030204" pitchFamily="34" charset="0"/>
                <a:ea typeface="Calibri" panose="020F0502020204030204" pitchFamily="34" charset="0"/>
                <a:cs typeface="Calibri" panose="020F0502020204030204" pitchFamily="34" charset="0"/>
              </a:rPr>
              <a:t>every level. </a:t>
            </a: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To provide scientific conclusion</a:t>
            </a:r>
          </a:p>
          <a:p>
            <a:pPr lvl="1"/>
            <a:r>
              <a:rPr lang="en-US" sz="1600" b="1" dirty="0">
                <a:latin typeface="Calibri" panose="020F0502020204030204" pitchFamily="34" charset="0"/>
                <a:ea typeface="Calibri" panose="020F0502020204030204" pitchFamily="34" charset="0"/>
                <a:cs typeface="Calibri" panose="020F0502020204030204" pitchFamily="34" charset="0"/>
              </a:rPr>
              <a:t>Causal Inference and Intervention Modeling</a:t>
            </a:r>
            <a:r>
              <a:rPr lang="en-US" sz="1600" dirty="0">
                <a:latin typeface="Calibri" panose="020F0502020204030204" pitchFamily="34" charset="0"/>
                <a:ea typeface="Calibri" panose="020F0502020204030204" pitchFamily="34" charset="0"/>
                <a:cs typeface="Calibri" panose="020F0502020204030204" pitchFamily="34" charset="0"/>
              </a:rPr>
              <a:t>: Explore causal inference techniques to identify the causal factors and interventions that can effectively mitigate disease spreading in spatial networks. This could involve methods like causal graphical models, counterfactual reasoning, or structural equation modeling, enabling the development of targeted interventions and policy recommendations.</a:t>
            </a:r>
          </a:p>
        </p:txBody>
      </p:sp>
    </p:spTree>
    <p:extLst>
      <p:ext uri="{BB962C8B-B14F-4D97-AF65-F5344CB8AC3E}">
        <p14:creationId xmlns:p14="http://schemas.microsoft.com/office/powerpoint/2010/main" val="3732830912"/>
      </p:ext>
    </p:extLst>
  </p:cSld>
  <p:clrMapOvr>
    <a:masterClrMapping/>
  </p:clrMapOvr>
  <p:transition spd="med"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8AAF0-0B18-5DC3-C4AA-6EACF0165211}"/>
              </a:ext>
            </a:extLst>
          </p:cNvPr>
          <p:cNvSpPr>
            <a:spLocks noGrp="1"/>
          </p:cNvSpPr>
          <p:nvPr>
            <p:ph idx="1"/>
          </p:nvPr>
        </p:nvSpPr>
        <p:spPr>
          <a:xfrm>
            <a:off x="300006" y="724346"/>
            <a:ext cx="8843993" cy="4575176"/>
          </a:xfrm>
        </p:spPr>
        <p:txBody>
          <a:bodyPr>
            <a:normAutofit/>
          </a:bodyPr>
          <a:lstStyle/>
          <a:p>
            <a:pPr marL="0" indent="0">
              <a:buNone/>
            </a:pPr>
            <a:r>
              <a:rPr lang="en-US" dirty="0">
                <a:effectLst/>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goal </a:t>
            </a:r>
            <a:r>
              <a:rPr lang="en-US" dirty="0">
                <a:effectLst/>
                <a:latin typeface="Calibri" panose="020F0502020204030204" pitchFamily="34" charset="0"/>
                <a:ea typeface="Calibri" panose="020F0502020204030204" pitchFamily="34" charset="0"/>
                <a:cs typeface="Times New Roman" panose="02020603050405020304" pitchFamily="18" charset="0"/>
              </a:rPr>
              <a:t>is to determine whether a non-invasive method of sampling to detect </a:t>
            </a:r>
            <a:r>
              <a:rPr lang="en-US" i="1" dirty="0">
                <a:effectLst/>
                <a:latin typeface="Calibri" panose="020F0502020204030204" pitchFamily="34" charset="0"/>
                <a:ea typeface="Calibri" panose="020F0502020204030204" pitchFamily="34" charset="0"/>
                <a:cs typeface="Times New Roman" panose="02020603050405020304" pitchFamily="18" charset="0"/>
              </a:rPr>
              <a:t>A. </a:t>
            </a:r>
            <a:r>
              <a:rPr lang="en-US" i="1" dirty="0" err="1">
                <a:effectLst/>
                <a:latin typeface="Calibri" panose="020F0502020204030204" pitchFamily="34" charset="0"/>
                <a:ea typeface="Calibri" panose="020F0502020204030204" pitchFamily="34" charset="0"/>
                <a:cs typeface="Times New Roman" panose="02020603050405020304" pitchFamily="18" charset="0"/>
              </a:rPr>
              <a:t>marginale</a:t>
            </a:r>
            <a:r>
              <a:rPr lang="en-US" dirty="0">
                <a:effectLst/>
                <a:latin typeface="Calibri" panose="020F0502020204030204" pitchFamily="34" charset="0"/>
                <a:ea typeface="Calibri" panose="020F0502020204030204" pitchFamily="34" charset="0"/>
                <a:cs typeface="Times New Roman" panose="02020603050405020304" pitchFamily="18" charset="0"/>
              </a:rPr>
              <a:t> in free-living vector species, may be used to estimate the seroprevalence of anaplasmosis in cattle on the same pastures. </a:t>
            </a:r>
            <a:endParaRPr lang="en-US" dirty="0">
              <a:effectLst/>
              <a:latin typeface="Times New Roman" panose="02020603050405020304" pitchFamily="18" charset="0"/>
              <a:ea typeface="Times"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92784F1-8D9C-F271-6506-9FDDDABFA8F1}"/>
              </a:ext>
            </a:extLst>
          </p:cNvPr>
          <p:cNvSpPr>
            <a:spLocks noGrp="1"/>
          </p:cNvSpPr>
          <p:nvPr>
            <p:ph type="sldNum" sz="quarter" idx="12"/>
          </p:nvPr>
        </p:nvSpPr>
        <p:spPr/>
        <p:txBody>
          <a:bodyPr/>
          <a:lstStyle/>
          <a:p>
            <a:fld id="{86B28610-23C7-401A-BC94-29C587A81523}" type="slidenum">
              <a:rPr lang="en-US" smtClean="0"/>
              <a:t>3</a:t>
            </a:fld>
            <a:endParaRPr lang="en-US"/>
          </a:p>
        </p:txBody>
      </p:sp>
      <p:sp>
        <p:nvSpPr>
          <p:cNvPr id="9" name="Title 1">
            <a:extLst>
              <a:ext uri="{FF2B5EF4-FFF2-40B4-BE49-F238E27FC236}">
                <a16:creationId xmlns:a16="http://schemas.microsoft.com/office/drawing/2014/main" id="{1A80E025-A34A-106D-96FA-89C2366E3E19}"/>
              </a:ext>
            </a:extLst>
          </p:cNvPr>
          <p:cNvSpPr>
            <a:spLocks noGrp="1"/>
          </p:cNvSpPr>
          <p:nvPr>
            <p:ph type="title"/>
          </p:nvPr>
        </p:nvSpPr>
        <p:spPr>
          <a:xfrm>
            <a:off x="300006" y="2264875"/>
            <a:ext cx="7886700" cy="1047751"/>
          </a:xfrm>
        </p:spPr>
        <p:txBody>
          <a:bodyPr>
            <a:normAutofit/>
          </a:bodyPr>
          <a:lstStyle/>
          <a:p>
            <a:r>
              <a:rPr lang="en-US" sz="2400" b="1" dirty="0"/>
              <a:t>Objectives</a:t>
            </a:r>
          </a:p>
        </p:txBody>
      </p:sp>
      <p:sp>
        <p:nvSpPr>
          <p:cNvPr id="10" name="Content Placeholder 2">
            <a:extLst>
              <a:ext uri="{FF2B5EF4-FFF2-40B4-BE49-F238E27FC236}">
                <a16:creationId xmlns:a16="http://schemas.microsoft.com/office/drawing/2014/main" id="{28E04092-9C2C-64E9-70DC-B4F3A6B2763C}"/>
              </a:ext>
            </a:extLst>
          </p:cNvPr>
          <p:cNvSpPr txBox="1">
            <a:spLocks/>
          </p:cNvSpPr>
          <p:nvPr/>
        </p:nvSpPr>
        <p:spPr>
          <a:xfrm>
            <a:off x="778652" y="3011934"/>
            <a:ext cx="7886700" cy="4575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7000"/>
              </a:lnSpc>
              <a:spcBef>
                <a:spcPts val="0"/>
              </a:spcBef>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Determine the optimal sampling strategy for </a:t>
            </a:r>
            <a:r>
              <a:rPr lang="en-US" sz="2000" b="1" i="1" dirty="0">
                <a:latin typeface="Calibri" panose="020F0502020204030204" pitchFamily="34" charset="0"/>
                <a:ea typeface="Calibri" panose="020F0502020204030204" pitchFamily="34" charset="0"/>
                <a:cs typeface="Times New Roman" panose="02020603050405020304" pitchFamily="18" charset="0"/>
              </a:rPr>
              <a:t>Dermacentor variabilis</a:t>
            </a:r>
            <a:r>
              <a:rPr lang="en-US" sz="2000" b="1" dirty="0">
                <a:latin typeface="Calibri" panose="020F0502020204030204" pitchFamily="34" charset="0"/>
                <a:ea typeface="Calibri" panose="020F0502020204030204" pitchFamily="34" charset="0"/>
                <a:cs typeface="Times New Roman" panose="02020603050405020304" pitchFamily="18" charset="0"/>
              </a:rPr>
              <a:t> </a:t>
            </a:r>
            <a:endParaRPr lang="en-US" sz="2000" b="1" dirty="0">
              <a:latin typeface="Times New Roman" panose="02020603050405020304" pitchFamily="18" charset="0"/>
              <a:ea typeface="Times" panose="02020603050405020304" pitchFamily="18" charset="0"/>
            </a:endParaRPr>
          </a:p>
          <a:p>
            <a:pPr marL="742950" lvl="1" indent="-285750" algn="just">
              <a:lnSpc>
                <a:spcPct val="107000"/>
              </a:lnSpc>
              <a:spcBef>
                <a:spcPts val="0"/>
              </a:spcBef>
              <a:spcAft>
                <a:spcPts val="800"/>
              </a:spcAft>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Times New Roman" panose="02020603050405020304" pitchFamily="18" charset="0"/>
              </a:rPr>
              <a:t>Estimate the proportion of </a:t>
            </a:r>
            <a:r>
              <a:rPr lang="en-US" sz="2000" i="1" dirty="0">
                <a:latin typeface="Calibri" panose="020F0502020204030204" pitchFamily="34" charset="0"/>
                <a:ea typeface="Calibri" panose="020F0502020204030204" pitchFamily="34" charset="0"/>
                <a:cs typeface="Times New Roman" panose="02020603050405020304" pitchFamily="18" charset="0"/>
              </a:rPr>
              <a:t>D. variabilis </a:t>
            </a:r>
            <a:r>
              <a:rPr lang="en-US" sz="2000" dirty="0">
                <a:latin typeface="Calibri" panose="020F0502020204030204" pitchFamily="34" charset="0"/>
                <a:ea typeface="Calibri" panose="020F0502020204030204" pitchFamily="34" charset="0"/>
                <a:cs typeface="Times New Roman" panose="02020603050405020304" pitchFamily="18" charset="0"/>
              </a:rPr>
              <a:t>among ticks captured by dragging</a:t>
            </a:r>
            <a:endParaRPr lang="en-US" sz="2000" dirty="0">
              <a:latin typeface="Times New Roman" panose="02020603050405020304" pitchFamily="18" charset="0"/>
              <a:ea typeface="Times" panose="02020603050405020304" pitchFamily="18" charset="0"/>
            </a:endParaRPr>
          </a:p>
          <a:p>
            <a:pPr marL="342900" indent="-342900" algn="just">
              <a:lnSpc>
                <a:spcPct val="107000"/>
              </a:lnSpc>
              <a:spcBef>
                <a:spcPts val="0"/>
              </a:spcBef>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Determine the optimal sampling strategy for </a:t>
            </a:r>
            <a:r>
              <a:rPr lang="en-US" sz="2000" b="1" dirty="0">
                <a:latin typeface="Calibri" panose="020F0502020204030204" pitchFamily="34" charset="0"/>
                <a:ea typeface="Calibri" panose="020F0502020204030204" pitchFamily="34" charset="0"/>
                <a:cs typeface="Times New Roman" panose="02020603050405020304" pitchFamily="18" charset="0"/>
              </a:rPr>
              <a:t>female tabanids</a:t>
            </a:r>
            <a:endParaRPr lang="en-US" sz="2000" b="1" dirty="0">
              <a:latin typeface="Times New Roman" panose="02020603050405020304" pitchFamily="18" charset="0"/>
              <a:ea typeface="Times" panose="02020603050405020304" pitchFamily="18" charset="0"/>
            </a:endParaRPr>
          </a:p>
          <a:p>
            <a:pPr marL="742950" lvl="1" indent="-285750" algn="just">
              <a:lnSpc>
                <a:spcPct val="107000"/>
              </a:lnSpc>
              <a:spcBef>
                <a:spcPts val="0"/>
              </a:spcBef>
              <a:spcAft>
                <a:spcPts val="800"/>
              </a:spcAft>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Times New Roman" panose="02020603050405020304" pitchFamily="18" charset="0"/>
              </a:rPr>
              <a:t>Estimate the proportion of female tabanids among insects captured by H-trap</a:t>
            </a:r>
          </a:p>
          <a:p>
            <a:pPr algn="just">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Relate to seroprevalence of anaplasmosis in adjacent cattle herds</a:t>
            </a:r>
          </a:p>
          <a:p>
            <a:pPr marL="0" indent="0" algn="just">
              <a:lnSpc>
                <a:spcPct val="107000"/>
              </a:lnSpc>
              <a:spcBef>
                <a:spcPts val="0"/>
              </a:spcBef>
              <a:spcAft>
                <a:spcPts val="800"/>
              </a:spcAft>
              <a:buFont typeface="Arial" panose="020B0604020202020204" pitchFamily="34" charset="0"/>
              <a:buNone/>
            </a:pPr>
            <a:endParaRPr lang="en-US" sz="2000" dirty="0">
              <a:latin typeface="Times New Roman" panose="02020603050405020304" pitchFamily="18" charset="0"/>
              <a:ea typeface="Times" panose="02020603050405020304" pitchFamily="18" charset="0"/>
            </a:endParaRPr>
          </a:p>
          <a:p>
            <a:endParaRPr lang="en-US" sz="2000" dirty="0"/>
          </a:p>
        </p:txBody>
      </p:sp>
    </p:spTree>
    <p:extLst>
      <p:ext uri="{BB962C8B-B14F-4D97-AF65-F5344CB8AC3E}">
        <p14:creationId xmlns:p14="http://schemas.microsoft.com/office/powerpoint/2010/main" val="274556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51C5E-CA1D-5135-A37A-103BD3DC18A3}"/>
              </a:ext>
            </a:extLst>
          </p:cNvPr>
          <p:cNvSpPr>
            <a:spLocks noGrp="1"/>
          </p:cNvSpPr>
          <p:nvPr>
            <p:ph idx="1"/>
          </p:nvPr>
        </p:nvSpPr>
        <p:spPr>
          <a:xfrm>
            <a:off x="130472" y="3242440"/>
            <a:ext cx="6537747" cy="4575176"/>
          </a:xfrm>
        </p:spPr>
        <p:txBody>
          <a:bodyPr>
            <a:normAutofit/>
          </a:bodyPr>
          <a:lstStyle/>
          <a:p>
            <a:r>
              <a:rPr lang="en-US" sz="2000" dirty="0"/>
              <a:t>In 2023, 860,000 beef cattle on 15,980 farms in Mississippi. 5</a:t>
            </a:r>
            <a:r>
              <a:rPr lang="en-US" sz="2000" baseline="30000" dirty="0"/>
              <a:t>th</a:t>
            </a:r>
            <a:r>
              <a:rPr lang="en-US" sz="2000" dirty="0"/>
              <a:t> largest agriculture commodity in MS</a:t>
            </a:r>
          </a:p>
          <a:p>
            <a:r>
              <a:rPr lang="en-US" sz="2000" dirty="0"/>
              <a:t>Prevalence and risk factors for some production-limiting diseases are not well known</a:t>
            </a:r>
          </a:p>
          <a:p>
            <a:pPr lvl="1"/>
            <a:r>
              <a:rPr lang="en-US" sz="2000" u="sng" dirty="0"/>
              <a:t>Bovine anaplasmosis</a:t>
            </a:r>
          </a:p>
          <a:p>
            <a:pPr lvl="1"/>
            <a:r>
              <a:rPr lang="en-US" sz="2000" u="sng" dirty="0"/>
              <a:t>Bluetongue virus</a:t>
            </a:r>
          </a:p>
          <a:p>
            <a:pPr lvl="1"/>
            <a:r>
              <a:rPr lang="en-US" sz="2000" dirty="0"/>
              <a:t>Bovine leukemia virus</a:t>
            </a:r>
          </a:p>
          <a:p>
            <a:pPr lvl="1"/>
            <a:r>
              <a:rPr lang="en-US" sz="2000" i="1" dirty="0" err="1"/>
              <a:t>Neospora</a:t>
            </a:r>
            <a:r>
              <a:rPr lang="en-US" sz="2000" i="1" dirty="0"/>
              <a:t> caninum</a:t>
            </a:r>
          </a:p>
          <a:p>
            <a:pPr lvl="1"/>
            <a:r>
              <a:rPr lang="en-US" sz="2000" u="sng" dirty="0"/>
              <a:t>Leptospirosis</a:t>
            </a:r>
          </a:p>
          <a:p>
            <a:pPr lvl="1"/>
            <a:r>
              <a:rPr lang="en-US" sz="2000" u="sng" dirty="0"/>
              <a:t>Bovine Viral Diarrhea Virus</a:t>
            </a:r>
          </a:p>
        </p:txBody>
      </p:sp>
      <p:pic>
        <p:nvPicPr>
          <p:cNvPr id="5" name="Picture 4" descr="A group of cows in a field&#10;&#10;Description automatically generated">
            <a:extLst>
              <a:ext uri="{FF2B5EF4-FFF2-40B4-BE49-F238E27FC236}">
                <a16:creationId xmlns:a16="http://schemas.microsoft.com/office/drawing/2014/main" id="{A8B889A6-FE08-CCFD-8D3D-6B8A0BC99A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874"/>
          <a:stretch/>
        </p:blipFill>
        <p:spPr>
          <a:xfrm>
            <a:off x="6668219" y="3225733"/>
            <a:ext cx="2553419" cy="3632267"/>
          </a:xfrm>
          <a:prstGeom prst="rect">
            <a:avLst/>
          </a:prstGeom>
          <a:effectLst>
            <a:softEdge rad="25400"/>
          </a:effectLst>
        </p:spPr>
      </p:pic>
      <p:sp>
        <p:nvSpPr>
          <p:cNvPr id="7" name="Title 3">
            <a:extLst>
              <a:ext uri="{FF2B5EF4-FFF2-40B4-BE49-F238E27FC236}">
                <a16:creationId xmlns:a16="http://schemas.microsoft.com/office/drawing/2014/main" id="{1FCB5BBA-6F5C-C212-E736-FDD8893ABCF4}"/>
              </a:ext>
            </a:extLst>
          </p:cNvPr>
          <p:cNvSpPr txBox="1">
            <a:spLocks/>
          </p:cNvSpPr>
          <p:nvPr/>
        </p:nvSpPr>
        <p:spPr>
          <a:xfrm>
            <a:off x="130472" y="0"/>
            <a:ext cx="9553755"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t>Cross-sectional study: estimate prevalence and identify risk factors associated with diseases of beef cattle in Mississippi</a:t>
            </a:r>
          </a:p>
        </p:txBody>
      </p:sp>
      <p:sp>
        <p:nvSpPr>
          <p:cNvPr id="8" name="Subtitle 4">
            <a:extLst>
              <a:ext uri="{FF2B5EF4-FFF2-40B4-BE49-F238E27FC236}">
                <a16:creationId xmlns:a16="http://schemas.microsoft.com/office/drawing/2014/main" id="{0294E427-0E08-08A8-42FE-AA7D14823979}"/>
              </a:ext>
            </a:extLst>
          </p:cNvPr>
          <p:cNvSpPr txBox="1">
            <a:spLocks/>
          </p:cNvSpPr>
          <p:nvPr/>
        </p:nvSpPr>
        <p:spPr>
          <a:xfrm>
            <a:off x="1232280" y="1592891"/>
            <a:ext cx="9083614" cy="2056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 Isaac Jumper, DVM, PhD, Dipl. ACVPM </a:t>
            </a:r>
          </a:p>
          <a:p>
            <a:r>
              <a:rPr lang="en-US" sz="1800" dirty="0"/>
              <a:t>Carla L. Huston, DVM, PhD, Dipl. ACVPM, Dipl. Epidemiology </a:t>
            </a:r>
          </a:p>
          <a:p>
            <a:r>
              <a:rPr lang="en-US" sz="1800" dirty="0"/>
              <a:t>Brandi B. </a:t>
            </a:r>
            <a:r>
              <a:rPr lang="en-US" sz="1800" dirty="0" err="1"/>
              <a:t>Karisch</a:t>
            </a:r>
            <a:r>
              <a:rPr lang="en-US" sz="1800" dirty="0"/>
              <a:t>, PhD, Animal and Dairy Sciences</a:t>
            </a:r>
          </a:p>
          <a:p>
            <a:r>
              <a:rPr lang="en-US" sz="1800" dirty="0"/>
              <a:t>David R. Smith, DVM, PhD, Dipl. ACVPM, Dipl. Epidemiology</a:t>
            </a:r>
          </a:p>
          <a:p>
            <a:endParaRPr lang="en-US" sz="1800" dirty="0"/>
          </a:p>
          <a:p>
            <a:endParaRPr lang="en-US" sz="1800" dirty="0"/>
          </a:p>
        </p:txBody>
      </p:sp>
    </p:spTree>
    <p:extLst>
      <p:ext uri="{BB962C8B-B14F-4D97-AF65-F5344CB8AC3E}">
        <p14:creationId xmlns:p14="http://schemas.microsoft.com/office/powerpoint/2010/main" val="330821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8428-5E3A-2BDA-766D-C93D04B34C77}"/>
              </a:ext>
            </a:extLst>
          </p:cNvPr>
          <p:cNvSpPr>
            <a:spLocks noGrp="1"/>
          </p:cNvSpPr>
          <p:nvPr>
            <p:ph type="title"/>
          </p:nvPr>
        </p:nvSpPr>
        <p:spPr>
          <a:xfrm>
            <a:off x="0" y="2574842"/>
            <a:ext cx="7886700" cy="1047751"/>
          </a:xfrm>
        </p:spPr>
        <p:txBody>
          <a:bodyPr>
            <a:normAutofit/>
          </a:bodyPr>
          <a:lstStyle/>
          <a:p>
            <a:r>
              <a:rPr lang="en-US" sz="3000" dirty="0"/>
              <a:t>Status of sample collection</a:t>
            </a:r>
          </a:p>
        </p:txBody>
      </p:sp>
      <p:sp>
        <p:nvSpPr>
          <p:cNvPr id="3" name="Content Placeholder 2">
            <a:extLst>
              <a:ext uri="{FF2B5EF4-FFF2-40B4-BE49-F238E27FC236}">
                <a16:creationId xmlns:a16="http://schemas.microsoft.com/office/drawing/2014/main" id="{9C2801FD-69EC-D5F4-4D53-EA511C0FE967}"/>
              </a:ext>
            </a:extLst>
          </p:cNvPr>
          <p:cNvSpPr>
            <a:spLocks noGrp="1"/>
          </p:cNvSpPr>
          <p:nvPr>
            <p:ph idx="1"/>
          </p:nvPr>
        </p:nvSpPr>
        <p:spPr>
          <a:xfrm>
            <a:off x="507880" y="3510679"/>
            <a:ext cx="5119291" cy="4575176"/>
          </a:xfrm>
        </p:spPr>
        <p:txBody>
          <a:bodyPr>
            <a:normAutofit/>
          </a:bodyPr>
          <a:lstStyle/>
          <a:p>
            <a:r>
              <a:rPr lang="en-US" sz="2000" dirty="0"/>
              <a:t>Blood samples collected from cattle in 40 herds in 23 counties across the state</a:t>
            </a:r>
          </a:p>
          <a:p>
            <a:pPr lvl="1"/>
            <a:r>
              <a:rPr lang="en-US" sz="2000" dirty="0"/>
              <a:t>2,112 total serum samples collected</a:t>
            </a:r>
          </a:p>
          <a:p>
            <a:r>
              <a:rPr lang="en-US" sz="2000" dirty="0"/>
              <a:t>Initial sample size calculations have been met (n=40)</a:t>
            </a:r>
          </a:p>
          <a:p>
            <a:pPr lvl="1"/>
            <a:r>
              <a:rPr lang="en-US" sz="2000" dirty="0"/>
              <a:t>Sample collection will continue as herds are available</a:t>
            </a:r>
          </a:p>
          <a:p>
            <a:r>
              <a:rPr lang="en-US" sz="2000" dirty="0"/>
              <a:t>Serum testing currently underway</a:t>
            </a:r>
          </a:p>
          <a:p>
            <a:endParaRPr lang="en-US" sz="2000" dirty="0"/>
          </a:p>
          <a:p>
            <a:pPr marL="342900" lvl="1" indent="0">
              <a:buNone/>
            </a:pPr>
            <a:endParaRPr lang="en-US" sz="2000" dirty="0"/>
          </a:p>
        </p:txBody>
      </p:sp>
      <p:pic>
        <p:nvPicPr>
          <p:cNvPr id="13" name="Picture 12" descr="A person in gloves holding a tube to a black animal&#10;&#10;Description automatically generated with medium confidence">
            <a:extLst>
              <a:ext uri="{FF2B5EF4-FFF2-40B4-BE49-F238E27FC236}">
                <a16:creationId xmlns:a16="http://schemas.microsoft.com/office/drawing/2014/main" id="{ECA1766D-44E0-B185-0844-816749AA2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369891" y="2737148"/>
            <a:ext cx="2320592" cy="1547061"/>
          </a:xfrm>
          <a:prstGeom prst="rect">
            <a:avLst/>
          </a:prstGeom>
          <a:effectLst>
            <a:softEdge rad="25400"/>
          </a:effectLst>
        </p:spPr>
      </p:pic>
      <p:pic>
        <p:nvPicPr>
          <p:cNvPr id="14" name="Picture 13">
            <a:extLst>
              <a:ext uri="{FF2B5EF4-FFF2-40B4-BE49-F238E27FC236}">
                <a16:creationId xmlns:a16="http://schemas.microsoft.com/office/drawing/2014/main" id="{69D9C38E-27F1-BB18-01D3-8D3C2A12A89F}"/>
              </a:ext>
            </a:extLst>
          </p:cNvPr>
          <p:cNvPicPr>
            <a:picLocks noChangeAspect="1"/>
          </p:cNvPicPr>
          <p:nvPr/>
        </p:nvPicPr>
        <p:blipFill>
          <a:blip r:embed="rId3"/>
          <a:stretch>
            <a:fillRect/>
          </a:stretch>
        </p:blipFill>
        <p:spPr>
          <a:xfrm>
            <a:off x="6054315" y="4883996"/>
            <a:ext cx="2918434" cy="1677458"/>
          </a:xfrm>
          <a:prstGeom prst="rect">
            <a:avLst/>
          </a:prstGeom>
          <a:effectLst>
            <a:softEdge rad="25400"/>
          </a:effectLst>
        </p:spPr>
      </p:pic>
      <p:pic>
        <p:nvPicPr>
          <p:cNvPr id="5" name="Picture 4">
            <a:extLst>
              <a:ext uri="{FF2B5EF4-FFF2-40B4-BE49-F238E27FC236}">
                <a16:creationId xmlns:a16="http://schemas.microsoft.com/office/drawing/2014/main" id="{8E411C90-8802-F749-419C-DD68F3FDE702}"/>
              </a:ext>
            </a:extLst>
          </p:cNvPr>
          <p:cNvPicPr>
            <a:picLocks noChangeAspect="1"/>
          </p:cNvPicPr>
          <p:nvPr/>
        </p:nvPicPr>
        <p:blipFill>
          <a:blip r:embed="rId4"/>
          <a:stretch>
            <a:fillRect/>
          </a:stretch>
        </p:blipFill>
        <p:spPr>
          <a:xfrm>
            <a:off x="7303717" y="1974004"/>
            <a:ext cx="1753115" cy="2830192"/>
          </a:xfrm>
          <a:prstGeom prst="rect">
            <a:avLst/>
          </a:prstGeom>
        </p:spPr>
      </p:pic>
      <p:sp>
        <p:nvSpPr>
          <p:cNvPr id="4" name="Title 1">
            <a:extLst>
              <a:ext uri="{FF2B5EF4-FFF2-40B4-BE49-F238E27FC236}">
                <a16:creationId xmlns:a16="http://schemas.microsoft.com/office/drawing/2014/main" id="{219FD8E6-2817-EE62-533D-0C563ED5F650}"/>
              </a:ext>
            </a:extLst>
          </p:cNvPr>
          <p:cNvSpPr txBox="1">
            <a:spLocks/>
          </p:cNvSpPr>
          <p:nvPr/>
        </p:nvSpPr>
        <p:spPr>
          <a:xfrm>
            <a:off x="223761" y="-67910"/>
            <a:ext cx="7886700" cy="10477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Objective</a:t>
            </a:r>
            <a:endParaRPr lang="en-US" dirty="0"/>
          </a:p>
        </p:txBody>
      </p:sp>
      <p:sp>
        <p:nvSpPr>
          <p:cNvPr id="6" name="Content Placeholder 2">
            <a:extLst>
              <a:ext uri="{FF2B5EF4-FFF2-40B4-BE49-F238E27FC236}">
                <a16:creationId xmlns:a16="http://schemas.microsoft.com/office/drawing/2014/main" id="{5544B3C8-DBED-92AD-1BEF-6291B122FC29}"/>
              </a:ext>
            </a:extLst>
          </p:cNvPr>
          <p:cNvSpPr txBox="1">
            <a:spLocks/>
          </p:cNvSpPr>
          <p:nvPr/>
        </p:nvSpPr>
        <p:spPr>
          <a:xfrm>
            <a:off x="80736" y="811129"/>
            <a:ext cx="7886700" cy="4575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Describe within and between herd prevalence, geographical distribution, as well as management and </a:t>
            </a:r>
            <a:r>
              <a:rPr lang="en-US" sz="2600" dirty="0"/>
              <a:t>biosecurity</a:t>
            </a:r>
            <a:r>
              <a:rPr lang="en-US" dirty="0"/>
              <a:t> risk factors for various production-limiting diseases of beef cattle in Mississippi</a:t>
            </a:r>
          </a:p>
        </p:txBody>
      </p:sp>
    </p:spTree>
    <p:extLst>
      <p:ext uri="{BB962C8B-B14F-4D97-AF65-F5344CB8AC3E}">
        <p14:creationId xmlns:p14="http://schemas.microsoft.com/office/powerpoint/2010/main" val="154130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767C-3A05-03C2-065E-B31FE56D5FEB}"/>
              </a:ext>
            </a:extLst>
          </p:cNvPr>
          <p:cNvSpPr>
            <a:spLocks noGrp="1"/>
          </p:cNvSpPr>
          <p:nvPr>
            <p:ph type="title"/>
          </p:nvPr>
        </p:nvSpPr>
        <p:spPr/>
        <p:txBody>
          <a:bodyPr>
            <a:normAutofit/>
          </a:bodyPr>
          <a:lstStyle/>
          <a:p>
            <a:r>
              <a:rPr lang="en-US" sz="3600" dirty="0"/>
              <a:t>Preliminary results</a:t>
            </a:r>
          </a:p>
        </p:txBody>
      </p:sp>
      <p:sp>
        <p:nvSpPr>
          <p:cNvPr id="3" name="Content Placeholder 2">
            <a:extLst>
              <a:ext uri="{FF2B5EF4-FFF2-40B4-BE49-F238E27FC236}">
                <a16:creationId xmlns:a16="http://schemas.microsoft.com/office/drawing/2014/main" id="{0888B892-7BCB-C372-4ED2-DDE174C24149}"/>
              </a:ext>
            </a:extLst>
          </p:cNvPr>
          <p:cNvSpPr>
            <a:spLocks noGrp="1"/>
          </p:cNvSpPr>
          <p:nvPr>
            <p:ph idx="1"/>
          </p:nvPr>
        </p:nvSpPr>
        <p:spPr>
          <a:xfrm>
            <a:off x="536506" y="1929141"/>
            <a:ext cx="7886700" cy="4575176"/>
          </a:xfrm>
        </p:spPr>
        <p:txBody>
          <a:bodyPr>
            <a:normAutofit/>
          </a:bodyPr>
          <a:lstStyle/>
          <a:p>
            <a:r>
              <a:rPr lang="en-US" sz="2000" dirty="0"/>
              <a:t>17/20 herds had at least 1 animal test positive</a:t>
            </a:r>
          </a:p>
          <a:p>
            <a:pPr lvl="1"/>
            <a:r>
              <a:rPr lang="en-US" sz="2000" dirty="0"/>
              <a:t>3 herds had 0 animals test positive</a:t>
            </a:r>
          </a:p>
          <a:p>
            <a:r>
              <a:rPr lang="en-US" sz="2000" dirty="0"/>
              <a:t>Antimicrobials may be used to treat disease or mitigate risk</a:t>
            </a:r>
          </a:p>
          <a:p>
            <a:pPr lvl="1"/>
            <a:r>
              <a:rPr lang="en-US" sz="2000" dirty="0"/>
              <a:t>In-feed antimicrobial use raises stewardship concerns</a:t>
            </a:r>
          </a:p>
          <a:p>
            <a:pPr lvl="1"/>
            <a:endParaRPr lang="en-US" sz="2000" dirty="0"/>
          </a:p>
          <a:p>
            <a:pPr marL="0" indent="0">
              <a:buNone/>
            </a:pPr>
            <a:r>
              <a:rPr lang="en-US" sz="2000" dirty="0"/>
              <a:t>Impact of feeding chlortetracycline (CTC) on BA seroprevalence</a:t>
            </a:r>
          </a:p>
        </p:txBody>
      </p:sp>
      <p:pic>
        <p:nvPicPr>
          <p:cNvPr id="4" name="Picture 3">
            <a:extLst>
              <a:ext uri="{FF2B5EF4-FFF2-40B4-BE49-F238E27FC236}">
                <a16:creationId xmlns:a16="http://schemas.microsoft.com/office/drawing/2014/main" id="{68F1D289-6926-EF08-3F5D-924B30FD4976}"/>
              </a:ext>
            </a:extLst>
          </p:cNvPr>
          <p:cNvPicPr>
            <a:picLocks noChangeAspect="1"/>
          </p:cNvPicPr>
          <p:nvPr/>
        </p:nvPicPr>
        <p:blipFill>
          <a:blip r:embed="rId2"/>
          <a:stretch>
            <a:fillRect/>
          </a:stretch>
        </p:blipFill>
        <p:spPr>
          <a:xfrm>
            <a:off x="300007" y="4721455"/>
            <a:ext cx="8278022" cy="1499242"/>
          </a:xfrm>
          <a:prstGeom prst="rect">
            <a:avLst/>
          </a:prstGeom>
        </p:spPr>
      </p:pic>
    </p:spTree>
    <p:extLst>
      <p:ext uri="{BB962C8B-B14F-4D97-AF65-F5344CB8AC3E}">
        <p14:creationId xmlns:p14="http://schemas.microsoft.com/office/powerpoint/2010/main" val="218403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A32737A-61CC-E3C2-EE66-E917C19FACCF}"/>
              </a:ext>
            </a:extLst>
          </p:cNvPr>
          <p:cNvSpPr txBox="1">
            <a:spLocks/>
          </p:cNvSpPr>
          <p:nvPr/>
        </p:nvSpPr>
        <p:spPr>
          <a:xfrm>
            <a:off x="142725" y="311521"/>
            <a:ext cx="9423970" cy="1814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400" b="1"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rPr>
              <a:t>What is the effect of policies against the use of antimicrobials </a:t>
            </a:r>
            <a:r>
              <a:rPr lang="en-US" altLang="zh-CN" sz="2400" b="1" dirty="0">
                <a:solidFill>
                  <a:prstClr val="black"/>
                </a:solidFill>
                <a:latin typeface="Calibri Light" panose="020F0302020204030204"/>
                <a:ea typeface="等线 Light" panose="02010600030101010101" pitchFamily="2" charset="-122"/>
              </a:rPr>
              <a:t>in beef production on profit and animal well-being?</a:t>
            </a:r>
            <a:endParaRPr kumimoji="0" lang="zh-CN" altLang="en-US" sz="2400" b="1"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endParaRPr>
          </a:p>
        </p:txBody>
      </p:sp>
      <p:pic>
        <p:nvPicPr>
          <p:cNvPr id="9" name="Picture 8">
            <a:extLst>
              <a:ext uri="{FF2B5EF4-FFF2-40B4-BE49-F238E27FC236}">
                <a16:creationId xmlns:a16="http://schemas.microsoft.com/office/drawing/2014/main" id="{4086DDFC-525E-CCF9-956F-6929C471678A}"/>
              </a:ext>
            </a:extLst>
          </p:cNvPr>
          <p:cNvPicPr>
            <a:picLocks noChangeAspect="1"/>
          </p:cNvPicPr>
          <p:nvPr/>
        </p:nvPicPr>
        <p:blipFill rotWithShape="1">
          <a:blip r:embed="rId3">
            <a:extLst>
              <a:ext uri="{28A0092B-C50C-407E-A947-70E740481C1C}">
                <a14:useLocalDpi xmlns:a14="http://schemas.microsoft.com/office/drawing/2010/main" val="0"/>
              </a:ext>
            </a:extLst>
          </a:blip>
          <a:srcRect r="26763" b="24730"/>
          <a:stretch/>
        </p:blipFill>
        <p:spPr bwMode="auto">
          <a:xfrm>
            <a:off x="1826354" y="1644011"/>
            <a:ext cx="7174921" cy="4160596"/>
          </a:xfrm>
          <a:prstGeom prst="rect">
            <a:avLst/>
          </a:prstGeom>
          <a:noFill/>
          <a:ln>
            <a:noFill/>
          </a:ln>
          <a:extLst>
            <a:ext uri="{53640926-AAD7-44D8-BBD7-CCE9431645EC}">
              <a14:shadowObscured xmlns:a14="http://schemas.microsoft.com/office/drawing/2010/main"/>
            </a:ext>
          </a:extLst>
        </p:spPr>
      </p:pic>
      <p:sp>
        <p:nvSpPr>
          <p:cNvPr id="10" name="Title 1">
            <a:extLst>
              <a:ext uri="{FF2B5EF4-FFF2-40B4-BE49-F238E27FC236}">
                <a16:creationId xmlns:a16="http://schemas.microsoft.com/office/drawing/2014/main" id="{D295CCA5-B9FA-D370-D033-D192A08E568A}"/>
              </a:ext>
            </a:extLst>
          </p:cNvPr>
          <p:cNvSpPr txBox="1">
            <a:spLocks/>
          </p:cNvSpPr>
          <p:nvPr/>
        </p:nvSpPr>
        <p:spPr>
          <a:xfrm>
            <a:off x="62716" y="4548239"/>
            <a:ext cx="9018567" cy="13315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mn-lt"/>
              </a:rPr>
              <a:t>System dynamics model of beef production antimicrobial stewardship</a:t>
            </a:r>
          </a:p>
        </p:txBody>
      </p:sp>
      <p:sp>
        <p:nvSpPr>
          <p:cNvPr id="13" name="TextBox 12">
            <a:extLst>
              <a:ext uri="{FF2B5EF4-FFF2-40B4-BE49-F238E27FC236}">
                <a16:creationId xmlns:a16="http://schemas.microsoft.com/office/drawing/2014/main" id="{0D0EAB11-6D58-BC11-D8E3-95A6029357B7}"/>
              </a:ext>
            </a:extLst>
          </p:cNvPr>
          <p:cNvSpPr txBox="1"/>
          <p:nvPr/>
        </p:nvSpPr>
        <p:spPr>
          <a:xfrm>
            <a:off x="345427" y="5879739"/>
            <a:ext cx="9018566" cy="646331"/>
          </a:xfrm>
          <a:prstGeom prst="rect">
            <a:avLst/>
          </a:prstGeom>
          <a:noFill/>
        </p:spPr>
        <p:txBody>
          <a:bodyPr wrap="square">
            <a:spAutoFit/>
          </a:bodyPr>
          <a:lstStyle/>
          <a:p>
            <a:r>
              <a:rPr lang="en-US" dirty="0"/>
              <a:t>Some cattle feeders desire lightweight calves despite increased risk for pneumonia.  The problem is currently mitigated with mass antimicrobial therapy</a:t>
            </a:r>
          </a:p>
        </p:txBody>
      </p:sp>
    </p:spTree>
    <p:extLst>
      <p:ext uri="{BB962C8B-B14F-4D97-AF65-F5344CB8AC3E}">
        <p14:creationId xmlns:p14="http://schemas.microsoft.com/office/powerpoint/2010/main" val="121107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DCE4-063B-4892-B82C-F837AEA342F4}"/>
              </a:ext>
            </a:extLst>
          </p:cNvPr>
          <p:cNvSpPr>
            <a:spLocks noGrp="1"/>
          </p:cNvSpPr>
          <p:nvPr>
            <p:ph type="ctrTitle"/>
          </p:nvPr>
        </p:nvSpPr>
        <p:spPr>
          <a:xfrm>
            <a:off x="245326" y="682761"/>
            <a:ext cx="8898673" cy="1594614"/>
          </a:xfrm>
        </p:spPr>
        <p:txBody>
          <a:bodyPr>
            <a:normAutofit/>
          </a:bodyPr>
          <a:lstStyle/>
          <a:p>
            <a:r>
              <a:rPr lang="en-US" sz="32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Test performance of normal saline as a transport medium for detection of </a:t>
            </a:r>
            <a:r>
              <a:rPr lang="en-US" sz="3200" i="1"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Tritrichomonas</a:t>
            </a:r>
            <a:r>
              <a:rPr lang="en-US" sz="3200" i="1"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en-US" sz="3200" i="1"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foetus</a:t>
            </a:r>
            <a:r>
              <a:rPr lang="en-US" sz="32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in cattle herds by </a:t>
            </a:r>
            <a:r>
              <a:rPr lang="en-US" sz="32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qRT</a:t>
            </a:r>
            <a:r>
              <a:rPr lang="en-US" sz="32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-PCR</a:t>
            </a:r>
            <a:endParaRPr lang="en-US" sz="3200" dirty="0"/>
          </a:p>
        </p:txBody>
      </p:sp>
      <p:sp>
        <p:nvSpPr>
          <p:cNvPr id="3" name="Subtitle 2">
            <a:extLst>
              <a:ext uri="{FF2B5EF4-FFF2-40B4-BE49-F238E27FC236}">
                <a16:creationId xmlns:a16="http://schemas.microsoft.com/office/drawing/2014/main" id="{EB22843D-77A1-4615-8DBF-8251B8071CD9}"/>
              </a:ext>
            </a:extLst>
          </p:cNvPr>
          <p:cNvSpPr>
            <a:spLocks noGrp="1"/>
          </p:cNvSpPr>
          <p:nvPr>
            <p:ph type="subTitle" idx="1"/>
          </p:nvPr>
        </p:nvSpPr>
        <p:spPr>
          <a:xfrm>
            <a:off x="211873" y="2361749"/>
            <a:ext cx="8720253" cy="365125"/>
          </a:xfrm>
        </p:spPr>
        <p:txBody>
          <a:bodyPr>
            <a:normAutofit/>
          </a:bodyPr>
          <a:lstStyle/>
          <a:p>
            <a:r>
              <a:rPr lang="en-US" sz="1800" dirty="0"/>
              <a:t>David R. Smith, DVM, PhD, Dipl. ACVPM, Dipl. Epidemiology</a:t>
            </a:r>
            <a:r>
              <a:rPr lang="en-US" sz="1800" i="1" dirty="0"/>
              <a:t> </a:t>
            </a:r>
          </a:p>
          <a:p>
            <a:endParaRPr lang="en-US" sz="1800" i="1" dirty="0"/>
          </a:p>
        </p:txBody>
      </p:sp>
      <p:sp>
        <p:nvSpPr>
          <p:cNvPr id="4" name="Slide Number Placeholder 3">
            <a:extLst>
              <a:ext uri="{FF2B5EF4-FFF2-40B4-BE49-F238E27FC236}">
                <a16:creationId xmlns:a16="http://schemas.microsoft.com/office/drawing/2014/main" id="{7FD1DCA1-02C9-48BE-840A-824D40D415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28610-23C7-401A-BC94-29C587A8152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4B9593B-BC8E-395C-31B8-4C6B07ADB177}"/>
              </a:ext>
            </a:extLst>
          </p:cNvPr>
          <p:cNvPicPr>
            <a:picLocks noChangeAspect="1"/>
          </p:cNvPicPr>
          <p:nvPr/>
        </p:nvPicPr>
        <p:blipFill>
          <a:blip r:embed="rId3"/>
          <a:stretch>
            <a:fillRect/>
          </a:stretch>
        </p:blipFill>
        <p:spPr>
          <a:xfrm>
            <a:off x="5271419" y="3520001"/>
            <a:ext cx="3872580" cy="2850273"/>
          </a:xfrm>
          <a:prstGeom prst="rect">
            <a:avLst/>
          </a:prstGeom>
        </p:spPr>
      </p:pic>
      <p:sp>
        <p:nvSpPr>
          <p:cNvPr id="6" name="TextBox 5">
            <a:extLst>
              <a:ext uri="{FF2B5EF4-FFF2-40B4-BE49-F238E27FC236}">
                <a16:creationId xmlns:a16="http://schemas.microsoft.com/office/drawing/2014/main" id="{AF7D5E3C-7ED2-5D9B-B6EB-68601B994E7F}"/>
              </a:ext>
            </a:extLst>
          </p:cNvPr>
          <p:cNvSpPr txBox="1"/>
          <p:nvPr/>
        </p:nvSpPr>
        <p:spPr>
          <a:xfrm>
            <a:off x="6435277" y="6108664"/>
            <a:ext cx="2284976" cy="261610"/>
          </a:xfrm>
          <a:prstGeom prst="rect">
            <a:avLst/>
          </a:prstGeom>
          <a:noFill/>
        </p:spPr>
        <p:txBody>
          <a:bodyPr wrap="square" rtlCol="0">
            <a:spAutoFit/>
          </a:bodyPr>
          <a:lstStyle/>
          <a:p>
            <a:pPr algn="ctr"/>
            <a:r>
              <a:rPr lang="en-US" sz="1100" dirty="0"/>
              <a:t>Image courtesy of Google Images</a:t>
            </a:r>
          </a:p>
        </p:txBody>
      </p:sp>
      <p:sp>
        <p:nvSpPr>
          <p:cNvPr id="7" name="Content Placeholder 2">
            <a:extLst>
              <a:ext uri="{FF2B5EF4-FFF2-40B4-BE49-F238E27FC236}">
                <a16:creationId xmlns:a16="http://schemas.microsoft.com/office/drawing/2014/main" id="{C041F3A2-F956-5070-D5FD-B7B38FB0F2AE}"/>
              </a:ext>
            </a:extLst>
          </p:cNvPr>
          <p:cNvSpPr txBox="1">
            <a:spLocks/>
          </p:cNvSpPr>
          <p:nvPr/>
        </p:nvSpPr>
        <p:spPr>
          <a:xfrm>
            <a:off x="-166194" y="3156996"/>
            <a:ext cx="5013867" cy="45751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Obligate extracellular protozoan </a:t>
            </a:r>
          </a:p>
          <a:p>
            <a:r>
              <a:rPr lang="en-US" sz="2000" dirty="0"/>
              <a:t>Venereal transmission</a:t>
            </a:r>
          </a:p>
          <a:p>
            <a:r>
              <a:rPr lang="en-US" sz="2000" dirty="0"/>
              <a:t>Clinical signs </a:t>
            </a:r>
            <a:r>
              <a:rPr lang="en-US" sz="2000" dirty="0">
                <a:sym typeface="Wingdings" panose="05000000000000000000" pitchFamily="2" charset="2"/>
              </a:rPr>
              <a:t> reproductive losses </a:t>
            </a:r>
          </a:p>
          <a:p>
            <a:r>
              <a:rPr lang="en-US" sz="2000" dirty="0"/>
              <a:t>Bull = asymptomatic carrier </a:t>
            </a:r>
          </a:p>
          <a:p>
            <a:r>
              <a:rPr lang="en-US" sz="2000" dirty="0">
                <a:sym typeface="Wingdings" panose="05000000000000000000" pitchFamily="2" charset="2"/>
              </a:rPr>
              <a:t>Economic impact </a:t>
            </a:r>
          </a:p>
          <a:p>
            <a:pPr lvl="1"/>
            <a:r>
              <a:rPr lang="en-US" dirty="0"/>
              <a:t>$650 million annually (Speer CA, 1991)</a:t>
            </a:r>
          </a:p>
          <a:p>
            <a:pPr lvl="1"/>
            <a:r>
              <a:rPr lang="en-US" dirty="0"/>
              <a:t>$44,000/ year for cow-calf producer (Anderson, 2014) </a:t>
            </a:r>
            <a:endParaRPr lang="en-US" dirty="0">
              <a:sym typeface="Wingdings" panose="05000000000000000000" pitchFamily="2" charset="2"/>
            </a:endParaRPr>
          </a:p>
          <a:p>
            <a:r>
              <a:rPr lang="en-US" sz="2000" dirty="0">
                <a:sym typeface="Wingdings" panose="05000000000000000000" pitchFamily="2" charset="2"/>
              </a:rPr>
              <a:t>No FDA approved treatment </a:t>
            </a:r>
          </a:p>
        </p:txBody>
      </p:sp>
    </p:spTree>
    <p:extLst>
      <p:ext uri="{BB962C8B-B14F-4D97-AF65-F5344CB8AC3E}">
        <p14:creationId xmlns:p14="http://schemas.microsoft.com/office/powerpoint/2010/main" val="279994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63A1DF4-01DF-A1AA-DB38-F02B255356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208146"/>
            <a:ext cx="9144000" cy="64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337B376-F8C0-9A95-916D-A4D5FF0D9ED2}"/>
              </a:ext>
            </a:extLst>
          </p:cNvPr>
          <p:cNvSpPr txBox="1"/>
          <p:nvPr/>
        </p:nvSpPr>
        <p:spPr>
          <a:xfrm>
            <a:off x="1990583" y="2580311"/>
            <a:ext cx="4976812" cy="1384995"/>
          </a:xfrm>
          <a:prstGeom prst="rect">
            <a:avLst/>
          </a:prstGeom>
          <a:noFill/>
        </p:spPr>
        <p:txBody>
          <a:bodyPr wrap="none" rtlCol="0">
            <a:spAutoFit/>
          </a:bodyPr>
          <a:lstStyle/>
          <a:p>
            <a:pPr defTabSz="342900"/>
            <a:r>
              <a:rPr lang="en-US" sz="2100" b="1" dirty="0">
                <a:solidFill>
                  <a:prstClr val="black"/>
                </a:solidFill>
                <a:latin typeface="Calibri" panose="020F0502020204030204"/>
              </a:rPr>
              <a:t>         Mahalingam Ramkumar, PhD</a:t>
            </a:r>
          </a:p>
          <a:p>
            <a:pPr defTabSz="342900"/>
            <a:r>
              <a:rPr lang="en-US" sz="2100" b="1" dirty="0">
                <a:solidFill>
                  <a:prstClr val="black"/>
                </a:solidFill>
                <a:latin typeface="Calibri" panose="020F0502020204030204"/>
              </a:rPr>
              <a:t>                    </a:t>
            </a:r>
            <a:r>
              <a:rPr lang="en-US" sz="2100" b="1" dirty="0" err="1">
                <a:solidFill>
                  <a:prstClr val="black"/>
                </a:solidFill>
                <a:latin typeface="Calibri" panose="020F0502020204030204"/>
              </a:rPr>
              <a:t>Zhiqian</a:t>
            </a:r>
            <a:r>
              <a:rPr lang="en-US" sz="2100" b="1" dirty="0">
                <a:solidFill>
                  <a:prstClr val="black"/>
                </a:solidFill>
                <a:latin typeface="Calibri" panose="020F0502020204030204"/>
              </a:rPr>
              <a:t> Chen, PhD</a:t>
            </a:r>
          </a:p>
          <a:p>
            <a:pPr defTabSz="342900"/>
            <a:r>
              <a:rPr lang="en-US" sz="2100" b="1" dirty="0">
                <a:solidFill>
                  <a:prstClr val="black"/>
                </a:solidFill>
                <a:latin typeface="Calibri" panose="020F0502020204030204"/>
              </a:rPr>
              <a:t>                     Nisha Pillai, PhD</a:t>
            </a:r>
          </a:p>
          <a:p>
            <a:pPr defTabSz="342900"/>
            <a:r>
              <a:rPr lang="en-US" sz="2100" dirty="0">
                <a:solidFill>
                  <a:prstClr val="black"/>
                </a:solidFill>
                <a:latin typeface="Calibri" panose="020F0502020204030204"/>
              </a:rPr>
              <a:t>Dept. Of Computer Science and Engineering</a:t>
            </a:r>
          </a:p>
        </p:txBody>
      </p:sp>
      <p:pic>
        <p:nvPicPr>
          <p:cNvPr id="3" name="Picture 2" descr="Text&#10;&#10;Description automatically generated with low confidence">
            <a:extLst>
              <a:ext uri="{FF2B5EF4-FFF2-40B4-BE49-F238E27FC236}">
                <a16:creationId xmlns:a16="http://schemas.microsoft.com/office/drawing/2014/main" id="{91EA9D22-C34F-A2A6-867A-861B2F30A37E}"/>
              </a:ext>
            </a:extLst>
          </p:cNvPr>
          <p:cNvPicPr>
            <a:picLocks noChangeAspect="1"/>
          </p:cNvPicPr>
          <p:nvPr/>
        </p:nvPicPr>
        <p:blipFill>
          <a:blip r:embed="rId4"/>
          <a:stretch>
            <a:fillRect/>
          </a:stretch>
        </p:blipFill>
        <p:spPr>
          <a:xfrm>
            <a:off x="6098959" y="14609"/>
            <a:ext cx="3045041" cy="645810"/>
          </a:xfrm>
          <a:prstGeom prst="rect">
            <a:avLst/>
          </a:prstGeom>
        </p:spPr>
      </p:pic>
      <p:sp>
        <p:nvSpPr>
          <p:cNvPr id="6" name="TextBox 5">
            <a:extLst>
              <a:ext uri="{FF2B5EF4-FFF2-40B4-BE49-F238E27FC236}">
                <a16:creationId xmlns:a16="http://schemas.microsoft.com/office/drawing/2014/main" id="{9F4F7913-1645-BAEE-63D4-86CCC27F6FAE}"/>
              </a:ext>
            </a:extLst>
          </p:cNvPr>
          <p:cNvSpPr txBox="1"/>
          <p:nvPr/>
        </p:nvSpPr>
        <p:spPr>
          <a:xfrm>
            <a:off x="59390" y="918474"/>
            <a:ext cx="11948663" cy="923330"/>
          </a:xfrm>
          <a:prstGeom prst="rect">
            <a:avLst/>
          </a:prstGeom>
          <a:noFill/>
        </p:spPr>
        <p:txBody>
          <a:bodyPr wrap="square" rtlCol="0">
            <a:spAutoFit/>
          </a:bodyPr>
          <a:lstStyle/>
          <a:p>
            <a:pPr defTabSz="342900"/>
            <a:r>
              <a:rPr lang="en-US" sz="2700" b="1" kern="0" dirty="0">
                <a:solidFill>
                  <a:srgbClr val="5D1725"/>
                </a:solidFill>
                <a:latin typeface="Calibri" panose="020F0502020204030204" pitchFamily="34" charset="0"/>
                <a:cs typeface="Calibri" panose="020F0502020204030204" pitchFamily="34" charset="0"/>
                <a:sym typeface="Avenir"/>
              </a:rPr>
              <a:t>              </a:t>
            </a:r>
          </a:p>
          <a:p>
            <a:pPr defTabSz="342900"/>
            <a:r>
              <a:rPr lang="en-US" sz="2700" b="1" kern="0" dirty="0">
                <a:solidFill>
                  <a:srgbClr val="5D1725"/>
                </a:solidFill>
                <a:latin typeface="Calibri" panose="020F0502020204030204" pitchFamily="34" charset="0"/>
                <a:cs typeface="Calibri" panose="020F0502020204030204" pitchFamily="34" charset="0"/>
                <a:sym typeface="Avenir"/>
              </a:rPr>
              <a:t>  Machine Learning/Deep Learning/Graph Neural Networks</a:t>
            </a:r>
            <a:endParaRPr lang="en-US" sz="2700" b="1" kern="0" dirty="0">
              <a:solidFill>
                <a:srgbClr val="C00000">
                  <a:lumMod val="75000"/>
                </a:srgbClr>
              </a:solidFill>
              <a:latin typeface="Calibri" panose="020F0502020204030204" pitchFamily="34" charset="0"/>
              <a:cs typeface="Calibri" panose="020F0502020204030204" pitchFamily="34" charset="0"/>
              <a:sym typeface="Avenir"/>
            </a:endParaRPr>
          </a:p>
        </p:txBody>
      </p:sp>
      <p:sp>
        <p:nvSpPr>
          <p:cNvPr id="8" name="TextBox 7">
            <a:extLst>
              <a:ext uri="{FF2B5EF4-FFF2-40B4-BE49-F238E27FC236}">
                <a16:creationId xmlns:a16="http://schemas.microsoft.com/office/drawing/2014/main" id="{7EE38B80-C12B-2B56-8374-13BAC4DC28B0}"/>
              </a:ext>
            </a:extLst>
          </p:cNvPr>
          <p:cNvSpPr txBox="1"/>
          <p:nvPr/>
        </p:nvSpPr>
        <p:spPr>
          <a:xfrm>
            <a:off x="3168219" y="3965306"/>
            <a:ext cx="5975781" cy="415498"/>
          </a:xfrm>
          <a:prstGeom prst="rect">
            <a:avLst/>
          </a:prstGeom>
          <a:noFill/>
        </p:spPr>
        <p:txBody>
          <a:bodyPr wrap="square">
            <a:spAutoFit/>
          </a:bodyPr>
          <a:lstStyle/>
          <a:p>
            <a:pPr defTabSz="342900"/>
            <a:r>
              <a:rPr lang="en-US" sz="2100" b="1" dirty="0">
                <a:solidFill>
                  <a:prstClr val="black"/>
                </a:solidFill>
                <a:latin typeface="Calibri" panose="020F0502020204030204"/>
              </a:rPr>
              <a:t>Bindu Nanduri, PhD</a:t>
            </a:r>
          </a:p>
        </p:txBody>
      </p:sp>
      <p:pic>
        <p:nvPicPr>
          <p:cNvPr id="15" name="Picture 14" descr="A close up of a sign&#10;&#10;Description automatically generated">
            <a:extLst>
              <a:ext uri="{FF2B5EF4-FFF2-40B4-BE49-F238E27FC236}">
                <a16:creationId xmlns:a16="http://schemas.microsoft.com/office/drawing/2014/main" id="{9D9F931D-973B-FCAD-6F2D-C71840E900A9}"/>
              </a:ext>
            </a:extLst>
          </p:cNvPr>
          <p:cNvPicPr>
            <a:picLocks noChangeAspect="1"/>
          </p:cNvPicPr>
          <p:nvPr/>
        </p:nvPicPr>
        <p:blipFill>
          <a:blip r:embed="rId5"/>
          <a:stretch>
            <a:fillRect/>
          </a:stretch>
        </p:blipFill>
        <p:spPr>
          <a:xfrm>
            <a:off x="0" y="14609"/>
            <a:ext cx="3599340" cy="503789"/>
          </a:xfrm>
          <a:prstGeom prst="rect">
            <a:avLst/>
          </a:prstGeom>
        </p:spPr>
      </p:pic>
      <p:sp>
        <p:nvSpPr>
          <p:cNvPr id="16" name="TextBox 15">
            <a:extLst>
              <a:ext uri="{FF2B5EF4-FFF2-40B4-BE49-F238E27FC236}">
                <a16:creationId xmlns:a16="http://schemas.microsoft.com/office/drawing/2014/main" id="{A1D036ED-182C-7267-E2AD-41CF699C747A}"/>
              </a:ext>
            </a:extLst>
          </p:cNvPr>
          <p:cNvSpPr txBox="1"/>
          <p:nvPr/>
        </p:nvSpPr>
        <p:spPr>
          <a:xfrm>
            <a:off x="2591125" y="4288097"/>
            <a:ext cx="3556358" cy="738664"/>
          </a:xfrm>
          <a:prstGeom prst="rect">
            <a:avLst/>
          </a:prstGeom>
          <a:noFill/>
        </p:spPr>
        <p:txBody>
          <a:bodyPr wrap="none" rtlCol="0">
            <a:spAutoFit/>
          </a:bodyPr>
          <a:lstStyle/>
          <a:p>
            <a:pPr defTabSz="342900"/>
            <a:r>
              <a:rPr lang="en-US" sz="2100" dirty="0">
                <a:solidFill>
                  <a:prstClr val="black"/>
                </a:solidFill>
                <a:latin typeface="Calibri" panose="020F0502020204030204"/>
              </a:rPr>
              <a:t>College of Veterinary Medicine</a:t>
            </a:r>
          </a:p>
          <a:p>
            <a:pPr defTabSz="342900"/>
            <a:endParaRPr lang="en-US" sz="2100" dirty="0">
              <a:solidFill>
                <a:prstClr val="black"/>
              </a:solidFill>
              <a:latin typeface="Calibri" panose="020F0502020204030204"/>
            </a:endParaRPr>
          </a:p>
        </p:txBody>
      </p:sp>
      <p:sp>
        <p:nvSpPr>
          <p:cNvPr id="4" name="TextBox 3">
            <a:extLst>
              <a:ext uri="{FF2B5EF4-FFF2-40B4-BE49-F238E27FC236}">
                <a16:creationId xmlns:a16="http://schemas.microsoft.com/office/drawing/2014/main" id="{E42A75C9-CAE4-0101-59EE-3F20638CB3B1}"/>
              </a:ext>
            </a:extLst>
          </p:cNvPr>
          <p:cNvSpPr txBox="1"/>
          <p:nvPr/>
        </p:nvSpPr>
        <p:spPr>
          <a:xfrm>
            <a:off x="51758" y="5607982"/>
            <a:ext cx="8925905" cy="369332"/>
          </a:xfrm>
          <a:prstGeom prst="rect">
            <a:avLst/>
          </a:prstGeom>
          <a:noFill/>
        </p:spPr>
        <p:txBody>
          <a:bodyPr wrap="none" rtlCol="0">
            <a:spAutoFit/>
          </a:bodyPr>
          <a:lstStyle/>
          <a:p>
            <a:r>
              <a:rPr lang="en-US" dirty="0"/>
              <a:t>Moses B </a:t>
            </a:r>
            <a:r>
              <a:rPr lang="en-US" dirty="0" err="1"/>
              <a:t>Ayoola</a:t>
            </a:r>
            <a:r>
              <a:rPr lang="en-US" dirty="0"/>
              <a:t> PhD, </a:t>
            </a:r>
            <a:r>
              <a:rPr lang="en-US" dirty="0" err="1"/>
              <a:t>Santhanakrishnan</a:t>
            </a:r>
            <a:r>
              <a:rPr lang="en-US" dirty="0"/>
              <a:t> </a:t>
            </a:r>
            <a:r>
              <a:rPr lang="en-US" dirty="0" err="1"/>
              <a:t>Boopalan</a:t>
            </a:r>
            <a:r>
              <a:rPr lang="en-US" dirty="0"/>
              <a:t> PhD, </a:t>
            </a:r>
            <a:r>
              <a:rPr lang="en-US" dirty="0" err="1"/>
              <a:t>Athish</a:t>
            </a:r>
            <a:r>
              <a:rPr lang="en-US" dirty="0"/>
              <a:t> R Das MS, Ganga </a:t>
            </a:r>
            <a:r>
              <a:rPr lang="en-US" dirty="0" err="1"/>
              <a:t>Gireesan</a:t>
            </a:r>
            <a:r>
              <a:rPr lang="en-US" dirty="0"/>
              <a:t> MS</a:t>
            </a:r>
          </a:p>
        </p:txBody>
      </p:sp>
    </p:spTree>
    <p:extLst>
      <p:ext uri="{BB962C8B-B14F-4D97-AF65-F5344CB8AC3E}">
        <p14:creationId xmlns:p14="http://schemas.microsoft.com/office/powerpoint/2010/main" val="3492647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U_Maroon&amp;Grey">
  <a:themeElements>
    <a:clrScheme name="MSU Colors">
      <a:dk1>
        <a:srgbClr val="000000"/>
      </a:dk1>
      <a:lt1>
        <a:srgbClr val="FFFFFF"/>
      </a:lt1>
      <a:dk2>
        <a:srgbClr val="5D1724"/>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839</TotalTime>
  <Words>2131</Words>
  <Application>Microsoft Office PowerPoint</Application>
  <PresentationFormat>On-screen Show (4:3)</PresentationFormat>
  <Paragraphs>274</Paragraphs>
  <Slides>20</Slides>
  <Notes>14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20</vt:i4>
      </vt:variant>
    </vt:vector>
  </HeadingPairs>
  <TitlesOfParts>
    <vt:vector size="38" baseType="lpstr">
      <vt:lpstr>Aptos</vt:lpstr>
      <vt:lpstr>Arial</vt:lpstr>
      <vt:lpstr>Athelas</vt:lpstr>
      <vt:lpstr>Calibri</vt:lpstr>
      <vt:lpstr>Calibri Light</vt:lpstr>
      <vt:lpstr>Century Gothic</vt:lpstr>
      <vt:lpstr>Courier New</vt:lpstr>
      <vt:lpstr>Gill Sans</vt:lpstr>
      <vt:lpstr>Helvetica Neue Light</vt:lpstr>
      <vt:lpstr>Helvetica Neue Medium</vt:lpstr>
      <vt:lpstr>Palatino Linotype</vt:lpstr>
      <vt:lpstr>Symbol</vt:lpstr>
      <vt:lpstr>Times New Roman</vt:lpstr>
      <vt:lpstr>Wingdings</vt:lpstr>
      <vt:lpstr>凸版文久見出しゴシック エクストラボールド</vt:lpstr>
      <vt:lpstr>1_Office Theme</vt:lpstr>
      <vt:lpstr>Office Theme</vt:lpstr>
      <vt:lpstr>1_MSU_Maroon&amp;Grey</vt:lpstr>
      <vt:lpstr>Diagnostic approaches for rapid detection of herd-level infections</vt:lpstr>
      <vt:lpstr>Use of arthropod vectors to classify cattle herds by anaplasmosis infection status</vt:lpstr>
      <vt:lpstr>Objectives</vt:lpstr>
      <vt:lpstr>PowerPoint Presentation</vt:lpstr>
      <vt:lpstr>Status of sample collection</vt:lpstr>
      <vt:lpstr>Preliminary results</vt:lpstr>
      <vt:lpstr>PowerPoint Presentation</vt:lpstr>
      <vt:lpstr>Test performance of normal saline as a transport medium for detection of Tritrichomonas foetus in cattle herds by qRT-PCR</vt:lpstr>
      <vt:lpstr>PowerPoint Presentation</vt:lpstr>
      <vt:lpstr>PowerPoint Presentation</vt:lpstr>
      <vt:lpstr>PowerPoint Presentation</vt:lpstr>
      <vt:lpstr>PowerPoint Presentation</vt:lpstr>
      <vt:lpstr>Graph is Everywhere</vt:lpstr>
      <vt:lpstr>PowerPoint Presentation</vt:lpstr>
      <vt:lpstr>PowerPoint Presentation</vt:lpstr>
      <vt:lpstr>PowerPoint Presentation</vt:lpstr>
      <vt:lpstr>PowerPoint Presentation</vt:lpstr>
      <vt:lpstr>Realtime Animal Health Monitoring</vt:lpstr>
      <vt:lpstr>PowerPoint Presentation</vt:lpstr>
      <vt:lpstr>Research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saline as good as PBS for T. foetus direct  RT-qPCR transport media?</dc:title>
  <dc:creator>Smith, David</dc:creator>
  <cp:lastModifiedBy>Nanduri, Bindu</cp:lastModifiedBy>
  <cp:revision>16</cp:revision>
  <cp:lastPrinted>2024-05-20T21:34:46Z</cp:lastPrinted>
  <dcterms:created xsi:type="dcterms:W3CDTF">2024-02-26T19:18:27Z</dcterms:created>
  <dcterms:modified xsi:type="dcterms:W3CDTF">2024-05-20T22:28:48Z</dcterms:modified>
</cp:coreProperties>
</file>